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8384892" y="4684712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4.jpeg"/><Relationship Id="rId4" Type="http://schemas.openxmlformats.org/officeDocument/2006/relationships/image" Target="../media/image2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4.jpeg"/><Relationship Id="rId4" Type="http://schemas.openxmlformats.org/officeDocument/2006/relationships/image" Target="../media/image2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4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4.jpeg"/><Relationship Id="rId5" Type="http://schemas.openxmlformats.org/officeDocument/2006/relationships/image" Target="../media/image3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4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4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34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4.jpeg"/><Relationship Id="rId12" Type="http://schemas.openxmlformats.org/officeDocument/2006/relationships/image" Target="../media/image50.png"/><Relationship Id="rId13" Type="http://schemas.openxmlformats.org/officeDocument/2006/relationships/image" Target="../media/image5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49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4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4.jpeg"/><Relationship Id="rId5" Type="http://schemas.openxmlformats.org/officeDocument/2006/relationships/image" Target="../media/image64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8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65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png"/><Relationship Id="rId3" Type="http://schemas.openxmlformats.org/officeDocument/2006/relationships/image" Target="../media/image4.jpeg"/><Relationship Id="rId4" Type="http://schemas.openxmlformats.org/officeDocument/2006/relationships/image" Target="../media/image67.png"/><Relationship Id="rId5" Type="http://schemas.openxmlformats.org/officeDocument/2006/relationships/image" Target="../media/image68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69.png"/><Relationship Id="rId4" Type="http://schemas.openxmlformats.org/officeDocument/2006/relationships/image" Target="../media/image70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png"/><Relationship Id="rId3" Type="http://schemas.openxmlformats.org/officeDocument/2006/relationships/image" Target="../media/image4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.jpeg"/><Relationship Id="rId4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3.jpeg"/><Relationship Id="rId7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4.jpeg"/><Relationship Id="rId4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Quadro economico della provincia di Terni…"/>
          <p:cNvSpPr txBox="1"/>
          <p:nvPr/>
        </p:nvSpPr>
        <p:spPr>
          <a:xfrm>
            <a:off x="581025" y="973750"/>
            <a:ext cx="765175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spcBef>
                <a:spcPts val="600"/>
              </a:spcBef>
              <a:defRPr b="1" sz="1800">
                <a:solidFill>
                  <a:srgbClr val="00206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Quadro economico della provincia di Terni</a:t>
            </a:r>
          </a:p>
          <a:p>
            <a:pPr algn="ctr">
              <a:lnSpc>
                <a:spcPct val="150000"/>
              </a:lnSpc>
              <a:defRPr b="1" sz="1800">
                <a:solidFill>
                  <a:srgbClr val="C000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DINAMICHE E PROSPETTIVE A SEGUITO DELL’EMERGENZA COVID-19</a:t>
            </a:r>
          </a:p>
        </p:txBody>
      </p:sp>
      <p:sp>
        <p:nvSpPr>
          <p:cNvPr id="21" name="9 Ottobre 2020"/>
          <p:cNvSpPr txBox="1"/>
          <p:nvPr/>
        </p:nvSpPr>
        <p:spPr>
          <a:xfrm>
            <a:off x="4716462" y="4524692"/>
            <a:ext cx="2233613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i="1" sz="1200">
                <a:solidFill>
                  <a:srgbClr val="507DA7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9 Ottobre 2020</a:t>
            </a:r>
          </a:p>
        </p:txBody>
      </p:sp>
      <p:pic>
        <p:nvPicPr>
          <p:cNvPr id="22" name="logo_ok022" descr="logo_ok0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2675" y="4303712"/>
            <a:ext cx="804863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magine che contiene disegnando&#10;&#10;Descrizione generata automaticamente" descr="Immagine che contiene disegnandoDescrizione generata automaticament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78396" y="171534"/>
            <a:ext cx="1634808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7667" y="1857035"/>
            <a:ext cx="4469967" cy="2512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2" name="NOTA: LA VARIAZIONE SI RIFERISCE AL 2010…"/>
          <p:cNvSpPr txBox="1"/>
          <p:nvPr/>
        </p:nvSpPr>
        <p:spPr>
          <a:xfrm>
            <a:off x="360362" y="4544536"/>
            <a:ext cx="230346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NOTA: LA VARIAZIONE SI RIFERISCE AL 2010</a:t>
            </a:r>
          </a:p>
          <a:p>
            <a: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ELABORAZIONI SU DATI ISTAT</a:t>
            </a:r>
          </a:p>
        </p:txBody>
      </p:sp>
      <p:pic>
        <p:nvPicPr>
          <p:cNvPr id="25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6187" y="2262187"/>
            <a:ext cx="1547813" cy="2882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6" name="Gruppo"/>
          <p:cNvGrpSpPr/>
          <p:nvPr/>
        </p:nvGrpSpPr>
        <p:grpSpPr>
          <a:xfrm>
            <a:off x="2700337" y="0"/>
            <a:ext cx="3743326" cy="1079500"/>
            <a:chOff x="0" y="0"/>
            <a:chExt cx="3743325" cy="1079500"/>
          </a:xfrm>
        </p:grpSpPr>
        <p:sp>
          <p:nvSpPr>
            <p:cNvPr id="254" name="Rettangolo"/>
            <p:cNvSpPr/>
            <p:nvPr/>
          </p:nvSpPr>
          <p:spPr>
            <a:xfrm>
              <a:off x="0" y="0"/>
              <a:ext cx="3743325" cy="107950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06400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55" name="IL MERCATO DEL LAVORO IN PROVINCIA DI TERNI NEL 2019"/>
            <p:cNvSpPr txBox="1"/>
            <p:nvPr/>
          </p:nvSpPr>
          <p:spPr>
            <a:xfrm>
              <a:off x="0" y="67310"/>
              <a:ext cx="3743325" cy="944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06400">
                <a:lnSpc>
                  <a:spcPct val="90000"/>
                </a:lnSpc>
                <a:buClr>
                  <a:srgbClr val="C00000"/>
                </a:buClr>
                <a:buSzPct val="100000"/>
                <a:buFont typeface="Century Gothic"/>
                <a:buChar char="▐"/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IL MERCATO DEL LAVORO IN PROVINCIA DI TERNI NEL 2019</a:t>
              </a:r>
            </a:p>
          </p:txBody>
        </p:sp>
      </p:grpSp>
      <p:pic>
        <p:nvPicPr>
          <p:cNvPr id="257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362" y="1079500"/>
            <a:ext cx="7048501" cy="335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263" name="Gruppo"/>
          <p:cNvGrpSpPr/>
          <p:nvPr/>
        </p:nvGrpSpPr>
        <p:grpSpPr>
          <a:xfrm>
            <a:off x="360362" y="360362"/>
            <a:ext cx="5284788" cy="252413"/>
            <a:chOff x="0" y="0"/>
            <a:chExt cx="5284787" cy="252412"/>
          </a:xfrm>
        </p:grpSpPr>
        <p:sp>
          <p:nvSpPr>
            <p:cNvPr id="261" name="Rettangolo"/>
            <p:cNvSpPr/>
            <p:nvPr/>
          </p:nvSpPr>
          <p:spPr>
            <a:xfrm>
              <a:off x="0" y="0"/>
              <a:ext cx="5284788" cy="2524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62" name="PROVINCIA DI TERNI: DINAMICA DEGLI ADDETTI PER CLASSE DIMENSIONALE DELLE IMPRESE"/>
            <p:cNvSpPr txBox="1"/>
            <p:nvPr/>
          </p:nvSpPr>
          <p:spPr>
            <a:xfrm>
              <a:off x="0" y="10636"/>
              <a:ext cx="5284788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PROVINCIA DI TERNI: DINAMICA DEGLI ADDETTI PER CLASSE DIMENSIONALE DELLE IMPRESE</a:t>
              </a:r>
            </a:p>
          </p:txBody>
        </p:sp>
      </p:grpSp>
      <p:grpSp>
        <p:nvGrpSpPr>
          <p:cNvPr id="266" name="Gruppo"/>
          <p:cNvGrpSpPr/>
          <p:nvPr/>
        </p:nvGrpSpPr>
        <p:grpSpPr>
          <a:xfrm>
            <a:off x="6983412" y="777875"/>
            <a:ext cx="2160588" cy="1979613"/>
            <a:chOff x="0" y="0"/>
            <a:chExt cx="2160587" cy="1979612"/>
          </a:xfrm>
        </p:grpSpPr>
        <p:sp>
          <p:nvSpPr>
            <p:cNvPr id="264" name="Rettangolo"/>
            <p:cNvSpPr/>
            <p:nvPr/>
          </p:nvSpPr>
          <p:spPr>
            <a:xfrm>
              <a:off x="0" y="0"/>
              <a:ext cx="2160588" cy="1979613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06400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65" name="TRE ADDETTI SU QUATTRO LAVORANO NELLE MICRO E PICCOLE IMPRESE"/>
            <p:cNvSpPr txBox="1"/>
            <p:nvPr/>
          </p:nvSpPr>
          <p:spPr>
            <a:xfrm>
              <a:off x="0" y="105886"/>
              <a:ext cx="2160588" cy="176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06400">
                <a:lnSpc>
                  <a:spcPct val="90000"/>
                </a:lnSpc>
                <a:buClr>
                  <a:srgbClr val="C00000"/>
                </a:buClr>
                <a:buSzPct val="100000"/>
                <a:buFont typeface="Century Gothic"/>
                <a:buChar char="▐"/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TRE ADDETTI SU QUATTRO LAVORANO NELLE MICRO E PICCOLE IMPRESE</a:t>
              </a:r>
            </a:p>
          </p:txBody>
        </p:sp>
      </p:grpSp>
      <p:grpSp>
        <p:nvGrpSpPr>
          <p:cNvPr id="269" name="Gruppo"/>
          <p:cNvGrpSpPr/>
          <p:nvPr/>
        </p:nvGrpSpPr>
        <p:grpSpPr>
          <a:xfrm>
            <a:off x="2232025" y="2370454"/>
            <a:ext cx="3413125" cy="370841"/>
            <a:chOff x="0" y="0"/>
            <a:chExt cx="3413125" cy="370840"/>
          </a:xfrm>
        </p:grpSpPr>
        <p:sp>
          <p:nvSpPr>
            <p:cNvPr id="267" name="Rettangolo"/>
            <p:cNvSpPr/>
            <p:nvPr/>
          </p:nvSpPr>
          <p:spPr>
            <a:xfrm>
              <a:off x="0" y="6032"/>
              <a:ext cx="3413125" cy="35877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68" name="PROVINCIA DI TERNI: DISTRIBUZIONE DEGLI ADDETTI PER CLASSE DIMENSIONALE DELLE IMPRESE [2018]"/>
            <p:cNvSpPr txBox="1"/>
            <p:nvPr/>
          </p:nvSpPr>
          <p:spPr>
            <a:xfrm>
              <a:off x="0" y="0"/>
              <a:ext cx="3413125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PROVINCIA DI TERNI: DISTRIBUZIONE DEGLI ADDETTI PER CLASSE DIMENSIONALE DELLE IMPRESE [2018]</a:t>
              </a:r>
            </a:p>
          </p:txBody>
        </p:sp>
      </p:grpSp>
      <p:sp>
        <p:nvSpPr>
          <p:cNvPr id="270" name="NOTA: I DATI SI RIFERISCONO AGLI ADDETTI ALLE IMPRESE ATTIVE [AL NETTO SETTORE PRIMARIO E P.A.]…"/>
          <p:cNvSpPr txBox="1"/>
          <p:nvPr/>
        </p:nvSpPr>
        <p:spPr>
          <a:xfrm>
            <a:off x="5661025" y="4107180"/>
            <a:ext cx="1800225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NOTA: I DATI SI RIFERISCONO AGLI ADDETTI ALLE IMPRESE ATTIVE [AL NETTO SETTORE PRIMARIO E P.A.]</a:t>
            </a:r>
          </a:p>
          <a:p>
            <a: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ELABORAZIONI SU DATI ISTAT</a:t>
            </a:r>
          </a:p>
        </p:txBody>
      </p:sp>
      <p:pic>
        <p:nvPicPr>
          <p:cNvPr id="27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362" y="647700"/>
            <a:ext cx="5286376" cy="1504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32025" y="2771775"/>
            <a:ext cx="3413125" cy="2112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278" name="Gruppo"/>
          <p:cNvGrpSpPr/>
          <p:nvPr/>
        </p:nvGrpSpPr>
        <p:grpSpPr>
          <a:xfrm>
            <a:off x="792162" y="1800224"/>
            <a:ext cx="7559676" cy="2700339"/>
            <a:chOff x="0" y="0"/>
            <a:chExt cx="7559675" cy="2700337"/>
          </a:xfrm>
        </p:grpSpPr>
        <p:sp>
          <p:nvSpPr>
            <p:cNvPr id="276" name="Rettangolo"/>
            <p:cNvSpPr/>
            <p:nvPr/>
          </p:nvSpPr>
          <p:spPr>
            <a:xfrm>
              <a:off x="0" y="0"/>
              <a:ext cx="7559675" cy="2700338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77" name="NELLA PROVINCIA DI TERNI IL TASSO DI OCCUPAZIONE È PASSATO DAL 59,7% NEL 2010 AL 61,1% NEL 2019; TUTTAVIA, NELLO STESSO PERIODO IL TASSO DI DISOCCUPAZIONE È QUASI RADDOPPIATO.…"/>
            <p:cNvSpPr txBox="1"/>
            <p:nvPr/>
          </p:nvSpPr>
          <p:spPr>
            <a:xfrm>
              <a:off x="0" y="0"/>
              <a:ext cx="7559675" cy="2651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1450" indent="-171450">
                <a:spcBef>
                  <a:spcPts val="7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NELLA PROVINCIA DI TERNI IL TASSO DI OCCUPAZIONE È PASSATO DAL 59,7% NEL 2010 AL 61,1% NEL 2019; TUTTAVIA, NELLO STESSO PERIODO IL TASSO DI DISOCCUPAZIONE È QUASI RADDOPPIATO.</a:t>
              </a:r>
            </a:p>
            <a:p>
              <a:pPr marL="171450" indent="-171450">
                <a:spcBef>
                  <a:spcPts val="7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 PROVINCIA DI TERNI IL NUMERO DI OCCUPATI NEL 2019 RISULTA ESSERE ANCORA INFERIORE AL LIVELLO DEL 2010 (-1,1%). NELLO STESSO ARCO TEMPORALE L’OCCUPAZIONE IN UMBRIA HA INVECE MANIFESTATO UNA CRESCITA SIGNIFICATIVA (+1,9%).</a:t>
              </a:r>
            </a:p>
            <a:p>
              <a:pPr marL="171450" indent="-171450">
                <a:spcBef>
                  <a:spcPts val="7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L’AUMENTO DELL’OCCUPAZIONE NEI SERVIZI NON HA COMPENSATO LE PERDITE DEGLI ALTRI SETTORI ECONOMICI; IN PARTICOLARE, LE COSTRUZIONI FANNO REGISTRARE UN CALO DEGLI OCCUPATI DEL 26% TRA IL 2010 E IL 2019.</a:t>
              </a:r>
            </a:p>
            <a:p>
              <a:pPr marL="171450" indent="-171450">
                <a:spcBef>
                  <a:spcPts val="7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A TERNI LE MICRO IMPRESE (0-9) OCCUPANO IL 54% DEGLI ADDETTI, QUOTA CHE SALE AL 75% SE SI CONSIDERANO ANCHE LE PICCOLE IMPRESE (10-49). IN PROVINCIA DI TERNI SI RISCONTRA UNA SIGNIFICATIVA FLESSIONE DEL NUMERO DI ADDETTI NELLE IMPRESE DI MAGGIORI DIMENSIONI (-16% TRA IL 2012 E IL 2018), BEN PIÙ RILEVANTE DEL -2,2% REGISTRATO A LIVELLO REGIONALE.</a:t>
              </a:r>
            </a:p>
          </p:txBody>
        </p:sp>
      </p:grpSp>
      <p:grpSp>
        <p:nvGrpSpPr>
          <p:cNvPr id="281" name="Gruppo"/>
          <p:cNvGrpSpPr/>
          <p:nvPr/>
        </p:nvGrpSpPr>
        <p:grpSpPr>
          <a:xfrm>
            <a:off x="0" y="0"/>
            <a:ext cx="792163" cy="1800225"/>
            <a:chOff x="0" y="0"/>
            <a:chExt cx="792162" cy="1800225"/>
          </a:xfrm>
        </p:grpSpPr>
        <p:sp>
          <p:nvSpPr>
            <p:cNvPr id="279" name="Rettangolo"/>
            <p:cNvSpPr/>
            <p:nvPr/>
          </p:nvSpPr>
          <p:spPr>
            <a:xfrm>
              <a:off x="0" y="0"/>
              <a:ext cx="792163" cy="18002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80" name="2"/>
            <p:cNvSpPr txBox="1"/>
            <p:nvPr/>
          </p:nvSpPr>
          <p:spPr>
            <a:xfrm>
              <a:off x="0" y="670242"/>
              <a:ext cx="79216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</a:t>
              </a:r>
            </a:p>
          </p:txBody>
        </p:sp>
      </p:grpSp>
      <p:sp>
        <p:nvSpPr>
          <p:cNvPr id="282" name="MERCATO DEL LAVORO"/>
          <p:cNvSpPr txBox="1"/>
          <p:nvPr/>
        </p:nvSpPr>
        <p:spPr>
          <a:xfrm>
            <a:off x="792162" y="1043622"/>
            <a:ext cx="755967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r">
              <a:spcBef>
                <a:spcPts val="1200"/>
              </a:spcBef>
              <a:defRPr b="1"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MERCATO DEL LAVORO</a:t>
            </a:r>
          </a:p>
        </p:txBody>
      </p:sp>
      <p:pic>
        <p:nvPicPr>
          <p:cNvPr id="28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ruppo"/>
          <p:cNvGrpSpPr/>
          <p:nvPr/>
        </p:nvGrpSpPr>
        <p:grpSpPr>
          <a:xfrm>
            <a:off x="792162" y="1800225"/>
            <a:ext cx="7559676" cy="1044575"/>
            <a:chOff x="0" y="0"/>
            <a:chExt cx="7559675" cy="1044575"/>
          </a:xfrm>
        </p:grpSpPr>
        <p:sp>
          <p:nvSpPr>
            <p:cNvPr id="285" name="Rettangolo"/>
            <p:cNvSpPr/>
            <p:nvPr/>
          </p:nvSpPr>
          <p:spPr>
            <a:xfrm>
              <a:off x="0" y="0"/>
              <a:ext cx="7559675" cy="1044575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00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86" name="IMPRESE"/>
            <p:cNvSpPr txBox="1"/>
            <p:nvPr/>
          </p:nvSpPr>
          <p:spPr>
            <a:xfrm>
              <a:off x="0" y="324167"/>
              <a:ext cx="7559675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200"/>
                </a:spcBef>
                <a:defRPr b="1" sz="200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IMPRESE</a:t>
              </a:r>
            </a:p>
          </p:txBody>
        </p:sp>
      </p:grpSp>
      <p:sp>
        <p:nvSpPr>
          <p:cNvPr id="288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291" name="Gruppo"/>
          <p:cNvGrpSpPr/>
          <p:nvPr/>
        </p:nvGrpSpPr>
        <p:grpSpPr>
          <a:xfrm>
            <a:off x="0" y="0"/>
            <a:ext cx="792163" cy="1800225"/>
            <a:chOff x="0" y="0"/>
            <a:chExt cx="792162" cy="1800225"/>
          </a:xfrm>
        </p:grpSpPr>
        <p:sp>
          <p:nvSpPr>
            <p:cNvPr id="289" name="Rettangolo"/>
            <p:cNvSpPr/>
            <p:nvPr/>
          </p:nvSpPr>
          <p:spPr>
            <a:xfrm>
              <a:off x="0" y="0"/>
              <a:ext cx="792163" cy="18002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90" name="3"/>
            <p:cNvSpPr txBox="1"/>
            <p:nvPr/>
          </p:nvSpPr>
          <p:spPr>
            <a:xfrm>
              <a:off x="0" y="670242"/>
              <a:ext cx="79216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3</a:t>
              </a:r>
            </a:p>
          </p:txBody>
        </p:sp>
      </p:grpSp>
      <p:pic>
        <p:nvPicPr>
          <p:cNvPr id="29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Rettangolo"/>
          <p:cNvSpPr/>
          <p:nvPr/>
        </p:nvSpPr>
        <p:spPr>
          <a:xfrm>
            <a:off x="8351837" y="1803400"/>
            <a:ext cx="792163" cy="1044575"/>
          </a:xfrm>
          <a:prstGeom prst="rect">
            <a:avLst/>
          </a:prstGeom>
          <a:solidFill>
            <a:srgbClr val="DCE6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spcBef>
                <a:spcPts val="1900"/>
              </a:spcBef>
              <a:defRPr b="1"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94" name="Rettangolo"/>
          <p:cNvSpPr/>
          <p:nvPr/>
        </p:nvSpPr>
        <p:spPr>
          <a:xfrm>
            <a:off x="0" y="4284662"/>
            <a:ext cx="2232025" cy="858838"/>
          </a:xfrm>
          <a:prstGeom prst="rect">
            <a:avLst/>
          </a:prstGeom>
          <a:solidFill>
            <a:srgbClr val="DCE6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spcBef>
                <a:spcPts val="1900"/>
              </a:spcBef>
              <a:defRPr b="1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295" name="Consegna" descr="Consegn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162" y="2843212"/>
            <a:ext cx="1439863" cy="1441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362" y="2700337"/>
            <a:ext cx="3884613" cy="22717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0" name="Gruppo"/>
          <p:cNvGrpSpPr/>
          <p:nvPr/>
        </p:nvGrpSpPr>
        <p:grpSpPr>
          <a:xfrm>
            <a:off x="2373312" y="2695098"/>
            <a:ext cx="1871663" cy="370841"/>
            <a:chOff x="0" y="0"/>
            <a:chExt cx="1871662" cy="370840"/>
          </a:xfrm>
        </p:grpSpPr>
        <p:sp>
          <p:nvSpPr>
            <p:cNvPr id="298" name="Rettangolo"/>
            <p:cNvSpPr/>
            <p:nvPr/>
          </p:nvSpPr>
          <p:spPr>
            <a:xfrm>
              <a:off x="0" y="5238"/>
              <a:ext cx="1871663" cy="360364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99" name="NUMERO DI IMPRESE ATTIVE IN PROVINCIA DI TERNI"/>
            <p:cNvSpPr txBox="1"/>
            <p:nvPr/>
          </p:nvSpPr>
          <p:spPr>
            <a:xfrm>
              <a:off x="0" y="0"/>
              <a:ext cx="1871663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 algn="r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NUMERO DI IMPRESE ATTIVE IN PROVINCIA DI TERNI</a:t>
              </a:r>
            </a:p>
          </p:txBody>
        </p:sp>
      </p:grpSp>
      <p:sp>
        <p:nvSpPr>
          <p:cNvPr id="301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304" name="Gruppo"/>
          <p:cNvGrpSpPr/>
          <p:nvPr/>
        </p:nvGrpSpPr>
        <p:grpSpPr>
          <a:xfrm>
            <a:off x="0" y="71437"/>
            <a:ext cx="5400675" cy="541338"/>
            <a:chOff x="0" y="0"/>
            <a:chExt cx="5400675" cy="541337"/>
          </a:xfrm>
        </p:grpSpPr>
        <p:sp>
          <p:nvSpPr>
            <p:cNvPr id="302" name="Rettangolo"/>
            <p:cNvSpPr/>
            <p:nvPr/>
          </p:nvSpPr>
          <p:spPr>
            <a:xfrm>
              <a:off x="0" y="0"/>
              <a:ext cx="5400675" cy="541338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06400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03" name="PERSE 840 IMPRESE IN NOVE ANNI"/>
            <p:cNvSpPr txBox="1"/>
            <p:nvPr/>
          </p:nvSpPr>
          <p:spPr>
            <a:xfrm>
              <a:off x="0" y="72548"/>
              <a:ext cx="5400675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06400">
                <a:lnSpc>
                  <a:spcPct val="90000"/>
                </a:lnSpc>
                <a:buClr>
                  <a:srgbClr val="C00000"/>
                </a:buClr>
                <a:buSzPct val="100000"/>
                <a:buFont typeface="Century Gothic"/>
                <a:buChar char="▐"/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PERSE 840 IMPRESE IN NOVE ANNI</a:t>
              </a:r>
            </a:p>
          </p:txBody>
        </p:sp>
      </p:grpSp>
      <p:grpSp>
        <p:nvGrpSpPr>
          <p:cNvPr id="307" name="Gruppo"/>
          <p:cNvGrpSpPr/>
          <p:nvPr/>
        </p:nvGrpSpPr>
        <p:grpSpPr>
          <a:xfrm>
            <a:off x="0" y="1439862"/>
            <a:ext cx="1619250" cy="541338"/>
            <a:chOff x="0" y="0"/>
            <a:chExt cx="1619250" cy="541337"/>
          </a:xfrm>
        </p:grpSpPr>
        <p:sp>
          <p:nvSpPr>
            <p:cNvPr id="305" name="Rettangolo"/>
            <p:cNvSpPr/>
            <p:nvPr/>
          </p:nvSpPr>
          <p:spPr>
            <a:xfrm>
              <a:off x="0" y="0"/>
              <a:ext cx="1619250" cy="541338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06" name="PROV. DI TERNI"/>
            <p:cNvSpPr txBox="1"/>
            <p:nvPr/>
          </p:nvSpPr>
          <p:spPr>
            <a:xfrm>
              <a:off x="0" y="129698"/>
              <a:ext cx="1619250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PROV. DI TERNI</a:t>
              </a:r>
            </a:p>
          </p:txBody>
        </p:sp>
      </p:grpSp>
      <p:grpSp>
        <p:nvGrpSpPr>
          <p:cNvPr id="310" name="Gruppo"/>
          <p:cNvGrpSpPr/>
          <p:nvPr/>
        </p:nvGrpSpPr>
        <p:grpSpPr>
          <a:xfrm>
            <a:off x="0" y="2017712"/>
            <a:ext cx="1619250" cy="539751"/>
            <a:chOff x="0" y="0"/>
            <a:chExt cx="1619250" cy="539750"/>
          </a:xfrm>
        </p:grpSpPr>
        <p:sp>
          <p:nvSpPr>
            <p:cNvPr id="308" name="Rettangolo"/>
            <p:cNvSpPr/>
            <p:nvPr/>
          </p:nvSpPr>
          <p:spPr>
            <a:xfrm>
              <a:off x="0" y="0"/>
              <a:ext cx="1619250" cy="53975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09" name="UMBRIA"/>
            <p:cNvSpPr txBox="1"/>
            <p:nvPr/>
          </p:nvSpPr>
          <p:spPr>
            <a:xfrm>
              <a:off x="0" y="128905"/>
              <a:ext cx="1619250" cy="281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UMBRIA</a:t>
              </a:r>
            </a:p>
          </p:txBody>
        </p:sp>
      </p:grpSp>
      <p:grpSp>
        <p:nvGrpSpPr>
          <p:cNvPr id="313" name="Gruppo"/>
          <p:cNvGrpSpPr/>
          <p:nvPr/>
        </p:nvGrpSpPr>
        <p:grpSpPr>
          <a:xfrm>
            <a:off x="1620837" y="1439862"/>
            <a:ext cx="719138" cy="541338"/>
            <a:chOff x="0" y="0"/>
            <a:chExt cx="719137" cy="541337"/>
          </a:xfrm>
        </p:grpSpPr>
        <p:sp>
          <p:nvSpPr>
            <p:cNvPr id="311" name="Rettangolo"/>
            <p:cNvSpPr/>
            <p:nvPr/>
          </p:nvSpPr>
          <p:spPr>
            <a:xfrm>
              <a:off x="0" y="0"/>
              <a:ext cx="719138" cy="541338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12" name="-4,3%"/>
            <p:cNvSpPr txBox="1"/>
            <p:nvPr/>
          </p:nvSpPr>
          <p:spPr>
            <a:xfrm>
              <a:off x="0" y="129698"/>
              <a:ext cx="719138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-4,3%</a:t>
              </a:r>
            </a:p>
          </p:txBody>
        </p:sp>
      </p:grpSp>
      <p:grpSp>
        <p:nvGrpSpPr>
          <p:cNvPr id="316" name="Gruppo"/>
          <p:cNvGrpSpPr/>
          <p:nvPr/>
        </p:nvGrpSpPr>
        <p:grpSpPr>
          <a:xfrm>
            <a:off x="1620837" y="2017712"/>
            <a:ext cx="719138" cy="539751"/>
            <a:chOff x="0" y="0"/>
            <a:chExt cx="719137" cy="539750"/>
          </a:xfrm>
        </p:grpSpPr>
        <p:sp>
          <p:nvSpPr>
            <p:cNvPr id="314" name="Rettangolo"/>
            <p:cNvSpPr/>
            <p:nvPr/>
          </p:nvSpPr>
          <p:spPr>
            <a:xfrm>
              <a:off x="0" y="0"/>
              <a:ext cx="719138" cy="539750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15" name="-4,6%"/>
            <p:cNvSpPr txBox="1"/>
            <p:nvPr/>
          </p:nvSpPr>
          <p:spPr>
            <a:xfrm>
              <a:off x="0" y="128905"/>
              <a:ext cx="719138" cy="281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-4,6%</a:t>
              </a:r>
            </a:p>
          </p:txBody>
        </p:sp>
      </p:grpSp>
      <p:sp>
        <p:nvSpPr>
          <p:cNvPr id="317" name="DINAMICA NUMERO IMPRESE ATTIVE TRA IL 2010 E IL 2019"/>
          <p:cNvSpPr txBox="1"/>
          <p:nvPr/>
        </p:nvSpPr>
        <p:spPr>
          <a:xfrm>
            <a:off x="0" y="1002029"/>
            <a:ext cx="233997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171450" indent="-171450">
              <a:buClr>
                <a:srgbClr val="C00000"/>
              </a:buClr>
              <a:buSzPct val="100000"/>
              <a:buFont typeface="Century Gothic"/>
              <a:buChar char="▐"/>
              <a:defRPr b="1" sz="9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DINAMICA NUMERO IMPRESE ATTIVE TRA IL 2010 E IL 2019</a:t>
            </a:r>
          </a:p>
        </p:txBody>
      </p:sp>
      <p:sp>
        <p:nvSpPr>
          <p:cNvPr id="318" name="ELABORAZIONI SU DATI INFOCAMERE"/>
          <p:cNvSpPr txBox="1"/>
          <p:nvPr/>
        </p:nvSpPr>
        <p:spPr>
          <a:xfrm rot="16200000">
            <a:off x="-920750" y="3726973"/>
            <a:ext cx="2271713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ELABORAZIONI SU DATI INFOCAMERE</a:t>
            </a:r>
          </a:p>
        </p:txBody>
      </p:sp>
      <p:grpSp>
        <p:nvGrpSpPr>
          <p:cNvPr id="321" name="Gruppo"/>
          <p:cNvGrpSpPr/>
          <p:nvPr/>
        </p:nvGrpSpPr>
        <p:grpSpPr>
          <a:xfrm>
            <a:off x="5003800" y="777875"/>
            <a:ext cx="4140200" cy="1362075"/>
            <a:chOff x="0" y="0"/>
            <a:chExt cx="4140200" cy="1362075"/>
          </a:xfrm>
        </p:grpSpPr>
        <p:sp>
          <p:nvSpPr>
            <p:cNvPr id="319" name="Rettangolo"/>
            <p:cNvSpPr/>
            <p:nvPr/>
          </p:nvSpPr>
          <p:spPr>
            <a:xfrm>
              <a:off x="0" y="0"/>
              <a:ext cx="4140200" cy="1362075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b="1" i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20" name="A FINE 2019 IN PROVINCIA DI TERNI RISULTAVANO ATTIVE 18.627 IMPRESE, A FRONTE DELLE 19.467 DEL 2010 (-4,3%).…"/>
            <p:cNvSpPr txBox="1"/>
            <p:nvPr/>
          </p:nvSpPr>
          <p:spPr>
            <a:xfrm>
              <a:off x="0" y="0"/>
              <a:ext cx="4140200" cy="1221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1450" indent="-171450">
                <a:spcBef>
                  <a:spcPts val="6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i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A FINE 2019 IN PROVINCIA DI TERNI RISULTAVANO ATTIVE 18.627 IMPRESE, A FRONTE DELLE 19.467 DEL 2010 (-4,3%).</a:t>
              </a:r>
            </a:p>
            <a:p>
              <a:pPr marL="171450" indent="-171450">
                <a:spcBef>
                  <a:spcPts val="6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i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TUTTAVIA, NEGLI ULTIMI DUE ANNI SI MANIFESTA UN’INVERSIONE DI TENDENZA, CON INCREMENTI DEL NUMERO DI IMPRESE NEL 2018 (+0,8%) E NEL 2019 (+1,3%).</a:t>
              </a:r>
            </a:p>
            <a:p>
              <a:pPr marL="171450" indent="-171450">
                <a:spcBef>
                  <a:spcPts val="6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i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IL 95,8% DELLE IMPRESE ATTIVE IN PROVINCIA DI TERNI HA MENO DI 10 ADDETTI.</a:t>
              </a:r>
            </a:p>
          </p:txBody>
        </p:sp>
      </p:grpSp>
      <p:pic>
        <p:nvPicPr>
          <p:cNvPr id="322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00675" y="2698750"/>
            <a:ext cx="3078163" cy="22653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6" name="Gruppo"/>
          <p:cNvGrpSpPr/>
          <p:nvPr/>
        </p:nvGrpSpPr>
        <p:grpSpPr>
          <a:xfrm>
            <a:off x="5400674" y="2550636"/>
            <a:ext cx="3078164" cy="370841"/>
            <a:chOff x="0" y="0"/>
            <a:chExt cx="3078162" cy="370840"/>
          </a:xfrm>
        </p:grpSpPr>
        <p:sp>
          <p:nvSpPr>
            <p:cNvPr id="324" name="Rettangolo"/>
            <p:cNvSpPr/>
            <p:nvPr/>
          </p:nvSpPr>
          <p:spPr>
            <a:xfrm>
              <a:off x="0" y="5238"/>
              <a:ext cx="3078163" cy="360364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25" name="PROVINCIA DI TERNI: IMPRESE ATTIVE PER CLASSE DI ADDETTI [2019]"/>
            <p:cNvSpPr txBox="1"/>
            <p:nvPr/>
          </p:nvSpPr>
          <p:spPr>
            <a:xfrm>
              <a:off x="0" y="0"/>
              <a:ext cx="3078163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PROVINCIA DI TERNI: IMPRESE ATTIVE PER CLASSE DI ADDETTI [2019]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331" name="Gruppo"/>
          <p:cNvGrpSpPr/>
          <p:nvPr/>
        </p:nvGrpSpPr>
        <p:grpSpPr>
          <a:xfrm>
            <a:off x="-1" y="71437"/>
            <a:ext cx="4572002" cy="720726"/>
            <a:chOff x="0" y="0"/>
            <a:chExt cx="4572000" cy="720725"/>
          </a:xfrm>
        </p:grpSpPr>
        <p:sp>
          <p:nvSpPr>
            <p:cNvPr id="329" name="Rettangolo"/>
            <p:cNvSpPr/>
            <p:nvPr/>
          </p:nvSpPr>
          <p:spPr>
            <a:xfrm>
              <a:off x="-1" y="0"/>
              <a:ext cx="4572002" cy="7207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06400">
                <a:lnSpc>
                  <a:spcPct val="90000"/>
                </a:lnSpc>
                <a:tabLst>
                  <a:tab pos="3771900" algn="l"/>
                </a:tabLst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30" name="IN CRESCITA SOLAMENTE ALCUNI COMPARTI DEL TERZIARIO"/>
            <p:cNvSpPr txBox="1"/>
            <p:nvPr/>
          </p:nvSpPr>
          <p:spPr>
            <a:xfrm>
              <a:off x="-1" y="25082"/>
              <a:ext cx="4572002" cy="670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06400">
                <a:lnSpc>
                  <a:spcPct val="90000"/>
                </a:lnSpc>
                <a:buClr>
                  <a:srgbClr val="C00000"/>
                </a:buClr>
                <a:buSzPct val="100000"/>
                <a:buFont typeface="Century Gothic"/>
                <a:buChar char="▐"/>
                <a:tabLst>
                  <a:tab pos="3771900" algn="l"/>
                </a:tabLst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IN CRESCITA SOLAMENTE ALCUNI COMPARTI DEL TERZIARIO</a:t>
              </a:r>
            </a:p>
          </p:txBody>
        </p:sp>
      </p:grpSp>
      <p:grpSp>
        <p:nvGrpSpPr>
          <p:cNvPr id="334" name="Gruppo"/>
          <p:cNvGrpSpPr/>
          <p:nvPr/>
        </p:nvGrpSpPr>
        <p:grpSpPr>
          <a:xfrm>
            <a:off x="358775" y="1439862"/>
            <a:ext cx="5781675" cy="252413"/>
            <a:chOff x="0" y="0"/>
            <a:chExt cx="5781675" cy="252412"/>
          </a:xfrm>
        </p:grpSpPr>
        <p:sp>
          <p:nvSpPr>
            <p:cNvPr id="332" name="Rettangolo"/>
            <p:cNvSpPr/>
            <p:nvPr/>
          </p:nvSpPr>
          <p:spPr>
            <a:xfrm>
              <a:off x="0" y="0"/>
              <a:ext cx="5781675" cy="2524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33" name="IMPRESE ATTIVE IN PROVINCIA DI TERNI PER COMPARTO ECONOMICO"/>
            <p:cNvSpPr txBox="1"/>
            <p:nvPr/>
          </p:nvSpPr>
          <p:spPr>
            <a:xfrm>
              <a:off x="0" y="10636"/>
              <a:ext cx="5781675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IMPRESE ATTIVE IN PROVINCIA DI TERNI PER COMPARTO ECONOMICO</a:t>
              </a:r>
            </a:p>
          </p:txBody>
        </p:sp>
      </p:grpSp>
      <p:sp>
        <p:nvSpPr>
          <p:cNvPr id="335" name="NOTA: IL TOTALE COMPRENDE ANCHE LE IMPRESE NON CLASSIFICATE…"/>
          <p:cNvSpPr txBox="1"/>
          <p:nvPr/>
        </p:nvSpPr>
        <p:spPr>
          <a:xfrm>
            <a:off x="360362" y="4588192"/>
            <a:ext cx="578167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NOTA: IL TOTALE COMPRENDE ANCHE LE IMPRESE NON CLASSIFICATE</a:t>
            </a:r>
          </a:p>
          <a:p>
            <a: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ELABORAZIONI SU DATI INFOCAMERE</a:t>
            </a:r>
          </a:p>
        </p:txBody>
      </p:sp>
      <p:grpSp>
        <p:nvGrpSpPr>
          <p:cNvPr id="338" name="Gruppo"/>
          <p:cNvGrpSpPr/>
          <p:nvPr/>
        </p:nvGrpSpPr>
        <p:grpSpPr>
          <a:xfrm>
            <a:off x="6840537" y="1148873"/>
            <a:ext cx="2073276" cy="510541"/>
            <a:chOff x="0" y="0"/>
            <a:chExt cx="2073275" cy="510540"/>
          </a:xfrm>
        </p:grpSpPr>
        <p:sp>
          <p:nvSpPr>
            <p:cNvPr id="336" name="Rettangolo"/>
            <p:cNvSpPr/>
            <p:nvPr/>
          </p:nvSpPr>
          <p:spPr>
            <a:xfrm>
              <a:off x="0" y="3651"/>
              <a:ext cx="2073275" cy="5032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37" name="PROVINCIA DI TERNI: IMPRESE ATTIVE PER COMPARTO ECONOMICO [2019]"/>
            <p:cNvSpPr txBox="1"/>
            <p:nvPr/>
          </p:nvSpPr>
          <p:spPr>
            <a:xfrm>
              <a:off x="0" y="0"/>
              <a:ext cx="2073275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PROVINCIA DI TERNI: IMPRESE ATTIVE PER COMPARTO ECONOMICO [2019]</a:t>
              </a:r>
            </a:p>
          </p:txBody>
        </p:sp>
      </p:grpSp>
      <p:pic>
        <p:nvPicPr>
          <p:cNvPr id="33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362" y="1728787"/>
            <a:ext cx="5781676" cy="2840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40537" y="1692275"/>
            <a:ext cx="2071688" cy="3275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346" name="Gruppo"/>
          <p:cNvGrpSpPr/>
          <p:nvPr/>
        </p:nvGrpSpPr>
        <p:grpSpPr>
          <a:xfrm>
            <a:off x="0" y="71437"/>
            <a:ext cx="7019925" cy="539751"/>
            <a:chOff x="0" y="0"/>
            <a:chExt cx="7019925" cy="539750"/>
          </a:xfrm>
        </p:grpSpPr>
        <p:sp>
          <p:nvSpPr>
            <p:cNvPr id="344" name="Rettangolo"/>
            <p:cNvSpPr/>
            <p:nvPr/>
          </p:nvSpPr>
          <p:spPr>
            <a:xfrm>
              <a:off x="0" y="0"/>
              <a:ext cx="7019925" cy="53975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06400">
                <a:lnSpc>
                  <a:spcPct val="90000"/>
                </a:lnSpc>
                <a:tabLst>
                  <a:tab pos="3771900" algn="l"/>
                </a:tabLst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45" name="IL MANIFATTURIERO HA PERSO IL 18% DELLE IMPRESE"/>
            <p:cNvSpPr txBox="1"/>
            <p:nvPr/>
          </p:nvSpPr>
          <p:spPr>
            <a:xfrm>
              <a:off x="0" y="71755"/>
              <a:ext cx="7019925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06400">
                <a:lnSpc>
                  <a:spcPct val="90000"/>
                </a:lnSpc>
                <a:buClr>
                  <a:srgbClr val="C00000"/>
                </a:buClr>
                <a:buSzPct val="100000"/>
                <a:buFont typeface="Century Gothic"/>
                <a:buChar char="▐"/>
                <a:tabLst>
                  <a:tab pos="3771900" algn="l"/>
                </a:tabLst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IL MANIFATTURIERO HA PERSO IL 18% DELLE IMPRESE</a:t>
              </a:r>
            </a:p>
          </p:txBody>
        </p:sp>
      </p:grpSp>
      <p:grpSp>
        <p:nvGrpSpPr>
          <p:cNvPr id="349" name="Gruppo"/>
          <p:cNvGrpSpPr/>
          <p:nvPr/>
        </p:nvGrpSpPr>
        <p:grpSpPr>
          <a:xfrm>
            <a:off x="358775" y="900112"/>
            <a:ext cx="4773613" cy="252413"/>
            <a:chOff x="0" y="0"/>
            <a:chExt cx="4773612" cy="252412"/>
          </a:xfrm>
        </p:grpSpPr>
        <p:sp>
          <p:nvSpPr>
            <p:cNvPr id="347" name="Rettangolo"/>
            <p:cNvSpPr/>
            <p:nvPr/>
          </p:nvSpPr>
          <p:spPr>
            <a:xfrm>
              <a:off x="0" y="0"/>
              <a:ext cx="4773613" cy="2524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48" name="MANIFATTURIERO: DINAMICA DEL NUMERO DI IMPRESE ATTIVE"/>
            <p:cNvSpPr txBox="1"/>
            <p:nvPr/>
          </p:nvSpPr>
          <p:spPr>
            <a:xfrm>
              <a:off x="0" y="10636"/>
              <a:ext cx="4773613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MANIFATTURIERO: DINAMICA DEL NUMERO DI IMPRESE ATTIVE</a:t>
              </a:r>
            </a:p>
          </p:txBody>
        </p:sp>
      </p:grpSp>
      <p:sp>
        <p:nvSpPr>
          <p:cNvPr id="350" name="ELABORAZIONI SU DATI INFOCAMERE"/>
          <p:cNvSpPr txBox="1"/>
          <p:nvPr/>
        </p:nvSpPr>
        <p:spPr>
          <a:xfrm>
            <a:off x="360362" y="4804886"/>
            <a:ext cx="4773613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ELABORAZIONI SU DATI INFOCAMERE </a:t>
            </a:r>
          </a:p>
        </p:txBody>
      </p:sp>
      <p:pic>
        <p:nvPicPr>
          <p:cNvPr id="35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362" y="1187450"/>
            <a:ext cx="5476876" cy="35845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5" name="Gruppo"/>
          <p:cNvGrpSpPr/>
          <p:nvPr/>
        </p:nvGrpSpPr>
        <p:grpSpPr>
          <a:xfrm>
            <a:off x="6516687" y="2151062"/>
            <a:ext cx="2627313" cy="1657351"/>
            <a:chOff x="0" y="0"/>
            <a:chExt cx="2627312" cy="1657350"/>
          </a:xfrm>
        </p:grpSpPr>
        <p:sp>
          <p:nvSpPr>
            <p:cNvPr id="353" name="Rettangolo"/>
            <p:cNvSpPr/>
            <p:nvPr/>
          </p:nvSpPr>
          <p:spPr>
            <a:xfrm>
              <a:off x="0" y="0"/>
              <a:ext cx="2627313" cy="1657350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b="1" i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54" name="TRA I COMPARTI «MADE IN ITALY», SOLO L’AGROALIMENTARE RIESCE A LIMITARE I DANNI, CON UNA CONTRAZIONE MININA (-4%) NEL NUMERO DI IMPRESE ATTIVE.…"/>
            <p:cNvSpPr txBox="1"/>
            <p:nvPr/>
          </p:nvSpPr>
          <p:spPr>
            <a:xfrm>
              <a:off x="0" y="0"/>
              <a:ext cx="2627313" cy="1564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1450" indent="-171450">
                <a:spcBef>
                  <a:spcPts val="6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i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TRA I COMPARTI «MADE IN ITALY», SOLO L’AGROALIMENTARE RIESCE A LIMITARE I DANNI, CON UNA CONTRAZIONE MININA (-4%) NEL NUMERO DI IMPRESE ATTIVE.</a:t>
              </a:r>
            </a:p>
            <a:p>
              <a:pPr marL="171450" indent="-171450">
                <a:spcBef>
                  <a:spcPts val="6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i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SI SEGNALA LA CRESCITA DEGLI ALTRI COMPARTI MANIFATTURIERI (49 IMPRESE IN PIÙ RISPETTO AL 2010), IMPUTABILE ALLE AZIENDE DEDICATE ALLA RIPARAZIONE, MANUTENZIONE ED INSTALLAZIONE DI MACCHINE E APPARECCHIATURE.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360" name="Gruppo"/>
          <p:cNvGrpSpPr/>
          <p:nvPr/>
        </p:nvGrpSpPr>
        <p:grpSpPr>
          <a:xfrm>
            <a:off x="0" y="71437"/>
            <a:ext cx="5940425" cy="541338"/>
            <a:chOff x="0" y="0"/>
            <a:chExt cx="5940425" cy="541337"/>
          </a:xfrm>
        </p:grpSpPr>
        <p:sp>
          <p:nvSpPr>
            <p:cNvPr id="358" name="Rettangolo"/>
            <p:cNvSpPr/>
            <p:nvPr/>
          </p:nvSpPr>
          <p:spPr>
            <a:xfrm>
              <a:off x="0" y="0"/>
              <a:ext cx="5940425" cy="541338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06400">
                <a:lnSpc>
                  <a:spcPct val="90000"/>
                </a:lnSpc>
                <a:tabLst>
                  <a:tab pos="3771900" algn="l"/>
                </a:tabLst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59" name="IMPRESE DELLE COSTRUZIONI IN FORTE CALO"/>
            <p:cNvSpPr txBox="1"/>
            <p:nvPr/>
          </p:nvSpPr>
          <p:spPr>
            <a:xfrm>
              <a:off x="0" y="72548"/>
              <a:ext cx="5940425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06400">
                <a:lnSpc>
                  <a:spcPct val="90000"/>
                </a:lnSpc>
                <a:buClr>
                  <a:srgbClr val="C00000"/>
                </a:buClr>
                <a:buSzPct val="100000"/>
                <a:buFont typeface="Century Gothic"/>
                <a:buChar char="▐"/>
                <a:tabLst>
                  <a:tab pos="3771900" algn="l"/>
                </a:tabLst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IMPRESE DELLE COSTRUZIONI IN FORTE CALO</a:t>
              </a:r>
            </a:p>
          </p:txBody>
        </p:sp>
      </p:grpSp>
      <p:grpSp>
        <p:nvGrpSpPr>
          <p:cNvPr id="363" name="Gruppo"/>
          <p:cNvGrpSpPr/>
          <p:nvPr/>
        </p:nvGrpSpPr>
        <p:grpSpPr>
          <a:xfrm>
            <a:off x="358775" y="900112"/>
            <a:ext cx="5478463" cy="252413"/>
            <a:chOff x="0" y="0"/>
            <a:chExt cx="5478462" cy="252412"/>
          </a:xfrm>
        </p:grpSpPr>
        <p:sp>
          <p:nvSpPr>
            <p:cNvPr id="361" name="Rettangolo"/>
            <p:cNvSpPr/>
            <p:nvPr/>
          </p:nvSpPr>
          <p:spPr>
            <a:xfrm>
              <a:off x="0" y="0"/>
              <a:ext cx="5478463" cy="2524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62" name="COSTRUZIONI: DINAMICA DEL NUMERO DI IMPRESE ATTIVE"/>
            <p:cNvSpPr txBox="1"/>
            <p:nvPr/>
          </p:nvSpPr>
          <p:spPr>
            <a:xfrm>
              <a:off x="0" y="10636"/>
              <a:ext cx="5478463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COSTRUZIONI: DINAMICA DEL NUMERO DI IMPRESE ATTIVE</a:t>
              </a:r>
            </a:p>
          </p:txBody>
        </p:sp>
      </p:grpSp>
      <p:sp>
        <p:nvSpPr>
          <p:cNvPr id="364" name="ELABORAZIONI SU DATI INFOCAMERE"/>
          <p:cNvSpPr txBox="1"/>
          <p:nvPr/>
        </p:nvSpPr>
        <p:spPr>
          <a:xfrm>
            <a:off x="360362" y="2572861"/>
            <a:ext cx="5476876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ELABORAZIONI SU DATI INFOCAMERE</a:t>
            </a:r>
          </a:p>
        </p:txBody>
      </p:sp>
      <p:grpSp>
        <p:nvGrpSpPr>
          <p:cNvPr id="367" name="Gruppo"/>
          <p:cNvGrpSpPr/>
          <p:nvPr/>
        </p:nvGrpSpPr>
        <p:grpSpPr>
          <a:xfrm>
            <a:off x="1835150" y="3455987"/>
            <a:ext cx="719138" cy="539751"/>
            <a:chOff x="0" y="0"/>
            <a:chExt cx="719137" cy="539750"/>
          </a:xfrm>
        </p:grpSpPr>
        <p:sp>
          <p:nvSpPr>
            <p:cNvPr id="365" name="Rettangolo"/>
            <p:cNvSpPr/>
            <p:nvPr/>
          </p:nvSpPr>
          <p:spPr>
            <a:xfrm>
              <a:off x="0" y="0"/>
              <a:ext cx="719138" cy="53975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66" name="ANNO…"/>
            <p:cNvSpPr txBox="1"/>
            <p:nvPr/>
          </p:nvSpPr>
          <p:spPr>
            <a:xfrm>
              <a:off x="0" y="84455"/>
              <a:ext cx="71913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ANNO</a:t>
              </a:r>
            </a:p>
            <a:p>
              <a:pPr algn="ctr">
                <a:defRPr b="1" sz="9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2016</a:t>
              </a:r>
            </a:p>
          </p:txBody>
        </p:sp>
      </p:grpSp>
      <p:grpSp>
        <p:nvGrpSpPr>
          <p:cNvPr id="370" name="Gruppo"/>
          <p:cNvGrpSpPr/>
          <p:nvPr/>
        </p:nvGrpSpPr>
        <p:grpSpPr>
          <a:xfrm>
            <a:off x="0" y="4061936"/>
            <a:ext cx="1800225" cy="370841"/>
            <a:chOff x="0" y="0"/>
            <a:chExt cx="1800225" cy="370840"/>
          </a:xfrm>
        </p:grpSpPr>
        <p:sp>
          <p:nvSpPr>
            <p:cNvPr id="368" name="Rettangolo"/>
            <p:cNvSpPr/>
            <p:nvPr/>
          </p:nvSpPr>
          <p:spPr>
            <a:xfrm>
              <a:off x="0" y="5238"/>
              <a:ext cx="1800225" cy="360364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b="1" sz="10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69" name="INVESTIMENTI ATTIVATI…"/>
            <p:cNvSpPr txBox="1"/>
            <p:nvPr/>
          </p:nvSpPr>
          <p:spPr>
            <a:xfrm>
              <a:off x="0" y="0"/>
              <a:ext cx="1800225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r">
                <a:defRPr b="1" sz="10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INVESTIMENTI ATTIVATI</a:t>
              </a:r>
            </a:p>
            <a:p>
              <a:pPr algn="r">
                <a:defRPr b="1" sz="8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[MILIONI €]</a:t>
              </a:r>
            </a:p>
          </p:txBody>
        </p:sp>
      </p:grpSp>
      <p:sp>
        <p:nvSpPr>
          <p:cNvPr id="371" name="L’ECOBONUS IN PROV. DI TERNI [RIQUALIFICAZIONE ENERGETICA]"/>
          <p:cNvSpPr txBox="1"/>
          <p:nvPr/>
        </p:nvSpPr>
        <p:spPr>
          <a:xfrm>
            <a:off x="0" y="3470592"/>
            <a:ext cx="1800225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171450" indent="-171450">
              <a:buClr>
                <a:srgbClr val="C00000"/>
              </a:buClr>
              <a:buSzPct val="100000"/>
              <a:buFont typeface="Century Gothic"/>
              <a:buChar char="▐"/>
              <a:defRPr b="1" sz="9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L’ECOBONUS IN PROV. DI TERNI [RIQUALIFICAZIONE ENERGETICA]</a:t>
            </a:r>
          </a:p>
        </p:txBody>
      </p:sp>
      <p:grpSp>
        <p:nvGrpSpPr>
          <p:cNvPr id="374" name="Gruppo"/>
          <p:cNvGrpSpPr/>
          <p:nvPr/>
        </p:nvGrpSpPr>
        <p:grpSpPr>
          <a:xfrm>
            <a:off x="1835150" y="4067175"/>
            <a:ext cx="720725" cy="360363"/>
            <a:chOff x="0" y="0"/>
            <a:chExt cx="720725" cy="360362"/>
          </a:xfrm>
        </p:grpSpPr>
        <p:sp>
          <p:nvSpPr>
            <p:cNvPr id="372" name="Rettangolo"/>
            <p:cNvSpPr/>
            <p:nvPr/>
          </p:nvSpPr>
          <p:spPr>
            <a:xfrm>
              <a:off x="0" y="0"/>
              <a:ext cx="720725" cy="360363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0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73" name="9,0"/>
            <p:cNvSpPr txBox="1"/>
            <p:nvPr/>
          </p:nvSpPr>
          <p:spPr>
            <a:xfrm>
              <a:off x="0" y="58261"/>
              <a:ext cx="720725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600"/>
                </a:spcBef>
                <a:defRPr b="1" sz="10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9,0</a:t>
              </a:r>
            </a:p>
          </p:txBody>
        </p:sp>
      </p:grpSp>
      <p:grpSp>
        <p:nvGrpSpPr>
          <p:cNvPr id="377" name="Gruppo"/>
          <p:cNvGrpSpPr/>
          <p:nvPr/>
        </p:nvGrpSpPr>
        <p:grpSpPr>
          <a:xfrm>
            <a:off x="2590800" y="4067175"/>
            <a:ext cx="720725" cy="360363"/>
            <a:chOff x="0" y="0"/>
            <a:chExt cx="720725" cy="360362"/>
          </a:xfrm>
        </p:grpSpPr>
        <p:sp>
          <p:nvSpPr>
            <p:cNvPr id="375" name="Rettangolo"/>
            <p:cNvSpPr/>
            <p:nvPr/>
          </p:nvSpPr>
          <p:spPr>
            <a:xfrm>
              <a:off x="0" y="0"/>
              <a:ext cx="720725" cy="360363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0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76" name="8,2"/>
            <p:cNvSpPr txBox="1"/>
            <p:nvPr/>
          </p:nvSpPr>
          <p:spPr>
            <a:xfrm>
              <a:off x="0" y="58261"/>
              <a:ext cx="720725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600"/>
                </a:spcBef>
                <a:defRPr b="1" sz="10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8,2</a:t>
              </a:r>
            </a:p>
          </p:txBody>
        </p:sp>
      </p:grpSp>
      <p:grpSp>
        <p:nvGrpSpPr>
          <p:cNvPr id="380" name="Gruppo"/>
          <p:cNvGrpSpPr/>
          <p:nvPr/>
        </p:nvGrpSpPr>
        <p:grpSpPr>
          <a:xfrm>
            <a:off x="3348037" y="4067175"/>
            <a:ext cx="719138" cy="360363"/>
            <a:chOff x="0" y="0"/>
            <a:chExt cx="719137" cy="360362"/>
          </a:xfrm>
        </p:grpSpPr>
        <p:sp>
          <p:nvSpPr>
            <p:cNvPr id="378" name="Rettangolo"/>
            <p:cNvSpPr/>
            <p:nvPr/>
          </p:nvSpPr>
          <p:spPr>
            <a:xfrm>
              <a:off x="0" y="0"/>
              <a:ext cx="719138" cy="360363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0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79" name="8,5"/>
            <p:cNvSpPr txBox="1"/>
            <p:nvPr/>
          </p:nvSpPr>
          <p:spPr>
            <a:xfrm>
              <a:off x="0" y="58261"/>
              <a:ext cx="719138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600"/>
                </a:spcBef>
                <a:defRPr b="1" sz="10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8,5</a:t>
              </a:r>
            </a:p>
          </p:txBody>
        </p:sp>
      </p:grpSp>
      <p:grpSp>
        <p:nvGrpSpPr>
          <p:cNvPr id="383" name="Gruppo"/>
          <p:cNvGrpSpPr/>
          <p:nvPr/>
        </p:nvGrpSpPr>
        <p:grpSpPr>
          <a:xfrm>
            <a:off x="2589212" y="3455987"/>
            <a:ext cx="719138" cy="539751"/>
            <a:chOff x="0" y="0"/>
            <a:chExt cx="719137" cy="539750"/>
          </a:xfrm>
        </p:grpSpPr>
        <p:sp>
          <p:nvSpPr>
            <p:cNvPr id="381" name="Rettangolo"/>
            <p:cNvSpPr/>
            <p:nvPr/>
          </p:nvSpPr>
          <p:spPr>
            <a:xfrm>
              <a:off x="0" y="0"/>
              <a:ext cx="719138" cy="53975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82" name="ANNO…"/>
            <p:cNvSpPr txBox="1"/>
            <p:nvPr/>
          </p:nvSpPr>
          <p:spPr>
            <a:xfrm>
              <a:off x="0" y="84455"/>
              <a:ext cx="71913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ANNO</a:t>
              </a:r>
            </a:p>
            <a:p>
              <a:pPr algn="ctr">
                <a:defRPr b="1" sz="9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2017</a:t>
              </a:r>
            </a:p>
          </p:txBody>
        </p:sp>
      </p:grpSp>
      <p:grpSp>
        <p:nvGrpSpPr>
          <p:cNvPr id="386" name="Gruppo"/>
          <p:cNvGrpSpPr/>
          <p:nvPr/>
        </p:nvGrpSpPr>
        <p:grpSpPr>
          <a:xfrm>
            <a:off x="3348037" y="3455987"/>
            <a:ext cx="719138" cy="539751"/>
            <a:chOff x="0" y="0"/>
            <a:chExt cx="719137" cy="539750"/>
          </a:xfrm>
        </p:grpSpPr>
        <p:sp>
          <p:nvSpPr>
            <p:cNvPr id="384" name="Rettangolo"/>
            <p:cNvSpPr/>
            <p:nvPr/>
          </p:nvSpPr>
          <p:spPr>
            <a:xfrm>
              <a:off x="0" y="0"/>
              <a:ext cx="719138" cy="53975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85" name="ANNO…"/>
            <p:cNvSpPr txBox="1"/>
            <p:nvPr/>
          </p:nvSpPr>
          <p:spPr>
            <a:xfrm>
              <a:off x="0" y="84455"/>
              <a:ext cx="71913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ANNO</a:t>
              </a:r>
            </a:p>
            <a:p>
              <a:pPr algn="ctr">
                <a:defRPr b="1" sz="9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2018</a:t>
              </a:r>
            </a:p>
          </p:txBody>
        </p:sp>
      </p:grpSp>
      <p:sp>
        <p:nvSpPr>
          <p:cNvPr id="387" name="ELABORAZIONI SU DATI ENEA"/>
          <p:cNvSpPr txBox="1"/>
          <p:nvPr/>
        </p:nvSpPr>
        <p:spPr>
          <a:xfrm>
            <a:off x="0" y="4891404"/>
            <a:ext cx="1800225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ELABORAZIONI SU DATI ENEA</a:t>
            </a:r>
          </a:p>
        </p:txBody>
      </p:sp>
      <p:grpSp>
        <p:nvGrpSpPr>
          <p:cNvPr id="390" name="Gruppo"/>
          <p:cNvGrpSpPr/>
          <p:nvPr/>
        </p:nvGrpSpPr>
        <p:grpSpPr>
          <a:xfrm>
            <a:off x="6227762" y="777875"/>
            <a:ext cx="2916238" cy="2339975"/>
            <a:chOff x="0" y="0"/>
            <a:chExt cx="2916237" cy="2339975"/>
          </a:xfrm>
        </p:grpSpPr>
        <p:sp>
          <p:nvSpPr>
            <p:cNvPr id="388" name="Rettangolo"/>
            <p:cNvSpPr/>
            <p:nvPr/>
          </p:nvSpPr>
          <p:spPr>
            <a:xfrm>
              <a:off x="0" y="0"/>
              <a:ext cx="2916238" cy="2339975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b="1" i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89" name="LA CRISI DELL’EDILIZIA È GENERALIZZATA: TRA IL 2010 E IL 2019 SI CONTANO 340 IMPRESE IN MENO NEI LAVORI SPECIALIZZATI (TRA CUI IMPIANTISTI) E 214 IMPRESE IN MENO NELLA COSTRUZIONE DI EDIFICI.…"/>
            <p:cNvSpPr txBox="1"/>
            <p:nvPr/>
          </p:nvSpPr>
          <p:spPr>
            <a:xfrm>
              <a:off x="0" y="0"/>
              <a:ext cx="2916238" cy="2199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1450" indent="-171450">
                <a:spcBef>
                  <a:spcPts val="6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i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LA CRISI DELL’EDILIZIA È GENERALIZZATA: TRA IL 2010 E IL 2019 SI CONTANO 340 IMPRESE IN MENO NEI LAVORI SPECIALIZZATI (TRA CUI IMPIANTISTI) E 214 IMPRESE IN MENO NELLA COSTRUZIONE DI EDIFICI.</a:t>
              </a:r>
            </a:p>
            <a:p>
              <a:pPr marL="171450" indent="-171450">
                <a:spcBef>
                  <a:spcPts val="6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i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TRA IL 2016 E IL 2018 GLI INTERVENTI DI RIQUALIFICAZIONE ENERGETICA (ECOBONUS)  IN PROVINCIA DI TERNI HANNO ATTIVATO INVESTIMENTI PER COMPLESSIVI 25,7 MILIONI DI EURO.</a:t>
              </a:r>
            </a:p>
            <a:p>
              <a:pPr marL="171450" indent="-171450">
                <a:spcBef>
                  <a:spcPts val="6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i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 TERMINI DI INVESTIMENTI ATTIVATI MEDIANTE ECOBONUS, NEL 2018 LA PROVINCIA DI TERNI (37,5 EURO PER ABITANTE) SI COLLOCA AL DI SOPRA DEL DATO MEDIO REGIONALE.</a:t>
              </a:r>
            </a:p>
          </p:txBody>
        </p:sp>
      </p:grpSp>
      <p:pic>
        <p:nvPicPr>
          <p:cNvPr id="39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362" y="1187450"/>
            <a:ext cx="5476876" cy="13557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5" name="Gruppo"/>
          <p:cNvGrpSpPr/>
          <p:nvPr/>
        </p:nvGrpSpPr>
        <p:grpSpPr>
          <a:xfrm>
            <a:off x="7821612" y="3581400"/>
            <a:ext cx="1131889" cy="1130300"/>
            <a:chOff x="0" y="0"/>
            <a:chExt cx="1131887" cy="1130300"/>
          </a:xfrm>
        </p:grpSpPr>
        <p:sp>
          <p:nvSpPr>
            <p:cNvPr id="393" name="Cerchio"/>
            <p:cNvSpPr/>
            <p:nvPr/>
          </p:nvSpPr>
          <p:spPr>
            <a:xfrm>
              <a:off x="-1" y="0"/>
              <a:ext cx="1131889" cy="1130300"/>
            </a:xfrm>
            <a:prstGeom prst="ellipse">
              <a:avLst/>
            </a:prstGeom>
            <a:solidFill>
              <a:srgbClr val="DCE6F1"/>
            </a:solidFill>
            <a:ln w="31750" cap="flat">
              <a:solidFill>
                <a:srgbClr val="507D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14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94" name="31,4"/>
            <p:cNvSpPr txBox="1"/>
            <p:nvPr/>
          </p:nvSpPr>
          <p:spPr>
            <a:xfrm>
              <a:off x="165748" y="411479"/>
              <a:ext cx="800392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14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31,4</a:t>
              </a:r>
            </a:p>
          </p:txBody>
        </p:sp>
      </p:grpSp>
      <p:grpSp>
        <p:nvGrpSpPr>
          <p:cNvPr id="398" name="Gruppo"/>
          <p:cNvGrpSpPr/>
          <p:nvPr/>
        </p:nvGrpSpPr>
        <p:grpSpPr>
          <a:xfrm>
            <a:off x="6272212" y="3363912"/>
            <a:ext cx="1349376" cy="1350963"/>
            <a:chOff x="0" y="0"/>
            <a:chExt cx="1349375" cy="1350962"/>
          </a:xfrm>
        </p:grpSpPr>
        <p:sp>
          <p:nvSpPr>
            <p:cNvPr id="396" name="Cerchio"/>
            <p:cNvSpPr/>
            <p:nvPr/>
          </p:nvSpPr>
          <p:spPr>
            <a:xfrm>
              <a:off x="0" y="0"/>
              <a:ext cx="1349375" cy="1350963"/>
            </a:xfrm>
            <a:prstGeom prst="ellipse">
              <a:avLst/>
            </a:prstGeom>
            <a:solidFill>
              <a:srgbClr val="DCE6F1"/>
            </a:solidFill>
            <a:ln w="3175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14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97" name="37,5"/>
            <p:cNvSpPr txBox="1"/>
            <p:nvPr/>
          </p:nvSpPr>
          <p:spPr>
            <a:xfrm>
              <a:off x="197595" y="521811"/>
              <a:ext cx="954185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14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37,5</a:t>
              </a:r>
            </a:p>
          </p:txBody>
        </p:sp>
      </p:grpSp>
      <p:sp>
        <p:nvSpPr>
          <p:cNvPr id="399" name="TERNI"/>
          <p:cNvSpPr txBox="1"/>
          <p:nvPr/>
        </p:nvSpPr>
        <p:spPr>
          <a:xfrm>
            <a:off x="6497637" y="4792186"/>
            <a:ext cx="89852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TERNI</a:t>
            </a:r>
          </a:p>
        </p:txBody>
      </p:sp>
      <p:sp>
        <p:nvSpPr>
          <p:cNvPr id="400" name="UMBRIA"/>
          <p:cNvSpPr txBox="1"/>
          <p:nvPr/>
        </p:nvSpPr>
        <p:spPr>
          <a:xfrm>
            <a:off x="7937500" y="4792186"/>
            <a:ext cx="900113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000">
                <a:solidFill>
                  <a:srgbClr val="507D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UMBRIA</a:t>
            </a:r>
          </a:p>
        </p:txBody>
      </p:sp>
      <p:grpSp>
        <p:nvGrpSpPr>
          <p:cNvPr id="403" name="Gruppo"/>
          <p:cNvGrpSpPr/>
          <p:nvPr/>
        </p:nvGrpSpPr>
        <p:grpSpPr>
          <a:xfrm>
            <a:off x="4997450" y="3359150"/>
            <a:ext cx="1130300" cy="1368425"/>
            <a:chOff x="0" y="0"/>
            <a:chExt cx="1130300" cy="1368425"/>
          </a:xfrm>
        </p:grpSpPr>
        <p:sp>
          <p:nvSpPr>
            <p:cNvPr id="401" name="Rettangolo"/>
            <p:cNvSpPr/>
            <p:nvPr/>
          </p:nvSpPr>
          <p:spPr>
            <a:xfrm>
              <a:off x="0" y="0"/>
              <a:ext cx="1130300" cy="13684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02" name="ECOBONUS 2018: INVESTIMENTI ATTIVATI PER ABITANTE [DATI IN EURO]"/>
            <p:cNvSpPr txBox="1"/>
            <p:nvPr/>
          </p:nvSpPr>
          <p:spPr>
            <a:xfrm>
              <a:off x="0" y="0"/>
              <a:ext cx="1130300" cy="929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ECOBONUS 2018: INVESTIMENTI ATTIVATI PER ABITANTE [DATI IN EURO]</a:t>
              </a:r>
            </a:p>
          </p:txBody>
        </p:sp>
      </p:grpSp>
      <p:grpSp>
        <p:nvGrpSpPr>
          <p:cNvPr id="406" name="Gruppo"/>
          <p:cNvGrpSpPr/>
          <p:nvPr/>
        </p:nvGrpSpPr>
        <p:grpSpPr>
          <a:xfrm>
            <a:off x="1831975" y="4498975"/>
            <a:ext cx="2235200" cy="360363"/>
            <a:chOff x="0" y="0"/>
            <a:chExt cx="2235199" cy="360362"/>
          </a:xfrm>
        </p:grpSpPr>
        <p:sp>
          <p:nvSpPr>
            <p:cNvPr id="404" name="Rettangolo"/>
            <p:cNvSpPr/>
            <p:nvPr/>
          </p:nvSpPr>
          <p:spPr>
            <a:xfrm>
              <a:off x="0" y="0"/>
              <a:ext cx="2235200" cy="360363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05" name="25,7 MILIONI € [NEL TRIENNIO]"/>
            <p:cNvSpPr txBox="1"/>
            <p:nvPr/>
          </p:nvSpPr>
          <p:spPr>
            <a:xfrm>
              <a:off x="0" y="58261"/>
              <a:ext cx="2235200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600"/>
                </a:spcBef>
                <a:defRPr b="1" sz="1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25,7 </a:t>
              </a:r>
              <a:r>
                <a:rPr sz="800"/>
                <a:t>MILIONI € </a:t>
              </a:r>
              <a:r>
                <a:t>[NEL TRIENNIO]</a:t>
              </a:r>
            </a:p>
          </p:txBody>
        </p:sp>
      </p:grpSp>
      <p:sp>
        <p:nvSpPr>
          <p:cNvPr id="407" name="ELABORAZIONI SU DATI ENEA"/>
          <p:cNvSpPr txBox="1"/>
          <p:nvPr/>
        </p:nvSpPr>
        <p:spPr>
          <a:xfrm>
            <a:off x="4997450" y="4742180"/>
            <a:ext cx="958850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ELABORAZIONI SU DATI ENEA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51137"/>
            <a:ext cx="6840538" cy="2397126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413" name="Gruppo"/>
          <p:cNvGrpSpPr/>
          <p:nvPr/>
        </p:nvGrpSpPr>
        <p:grpSpPr>
          <a:xfrm>
            <a:off x="0" y="71437"/>
            <a:ext cx="7199313" cy="541338"/>
            <a:chOff x="0" y="0"/>
            <a:chExt cx="7199312" cy="541337"/>
          </a:xfrm>
        </p:grpSpPr>
        <p:sp>
          <p:nvSpPr>
            <p:cNvPr id="411" name="Rettangolo"/>
            <p:cNvSpPr/>
            <p:nvPr/>
          </p:nvSpPr>
          <p:spPr>
            <a:xfrm>
              <a:off x="0" y="0"/>
              <a:ext cx="7199313" cy="541338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06400">
                <a:lnSpc>
                  <a:spcPct val="90000"/>
                </a:lnSpc>
                <a:tabLst>
                  <a:tab pos="3771900" algn="l"/>
                </a:tabLst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12" name="L’EMERGENZA FRENA LA NASCITA DI NUOVE IMPRESE"/>
            <p:cNvSpPr txBox="1"/>
            <p:nvPr/>
          </p:nvSpPr>
          <p:spPr>
            <a:xfrm>
              <a:off x="0" y="72548"/>
              <a:ext cx="7199313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06400">
                <a:lnSpc>
                  <a:spcPct val="90000"/>
                </a:lnSpc>
                <a:buClr>
                  <a:srgbClr val="C00000"/>
                </a:buClr>
                <a:buSzPct val="100000"/>
                <a:buFont typeface="Century Gothic"/>
                <a:buChar char="▐"/>
                <a:tabLst>
                  <a:tab pos="3771900" algn="l"/>
                </a:tabLst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L’EMERGENZA FRENA LA NASCITA DI NUOVE IMPRESE</a:t>
              </a:r>
            </a:p>
          </p:txBody>
        </p:sp>
      </p:grpSp>
      <p:grpSp>
        <p:nvGrpSpPr>
          <p:cNvPr id="416" name="Gruppo"/>
          <p:cNvGrpSpPr/>
          <p:nvPr/>
        </p:nvGrpSpPr>
        <p:grpSpPr>
          <a:xfrm>
            <a:off x="0" y="2500312"/>
            <a:ext cx="6840538" cy="250826"/>
            <a:chOff x="0" y="0"/>
            <a:chExt cx="6840537" cy="250825"/>
          </a:xfrm>
        </p:grpSpPr>
        <p:sp>
          <p:nvSpPr>
            <p:cNvPr id="414" name="Rettangolo"/>
            <p:cNvSpPr/>
            <p:nvPr/>
          </p:nvSpPr>
          <p:spPr>
            <a:xfrm>
              <a:off x="0" y="0"/>
              <a:ext cx="6840538" cy="250825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15" name="PROVINCIA DI TERNI: NUMERO DI NUOVE IMPRESE ISCRITTE PER MESE"/>
            <p:cNvSpPr txBox="1"/>
            <p:nvPr/>
          </p:nvSpPr>
          <p:spPr>
            <a:xfrm>
              <a:off x="0" y="9842"/>
              <a:ext cx="6840538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PROVINCIA DI TERNI: NUMERO DI NUOVE IMPRESE ISCRITTE PER MESE</a:t>
              </a:r>
            </a:p>
          </p:txBody>
        </p:sp>
      </p:grpSp>
      <p:sp>
        <p:nvSpPr>
          <p:cNvPr id="417" name="ELABORAZIONI SU DATI INFOCAMERE"/>
          <p:cNvSpPr txBox="1"/>
          <p:nvPr/>
        </p:nvSpPr>
        <p:spPr>
          <a:xfrm>
            <a:off x="6877050" y="4854892"/>
            <a:ext cx="21590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ELABORAZIONI SU DATI INFOCAMERE</a:t>
            </a:r>
          </a:p>
        </p:txBody>
      </p:sp>
      <p:sp>
        <p:nvSpPr>
          <p:cNvPr id="418" name="Rettangolo"/>
          <p:cNvSpPr/>
          <p:nvPr/>
        </p:nvSpPr>
        <p:spPr>
          <a:xfrm>
            <a:off x="4356100" y="2689224"/>
            <a:ext cx="2376488" cy="2403477"/>
          </a:xfrm>
          <a:prstGeom prst="rect">
            <a:avLst/>
          </a:prstGeom>
          <a:ln w="15875">
            <a:solidFill>
              <a:srgbClr val="0070C0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grpSp>
        <p:nvGrpSpPr>
          <p:cNvPr id="421" name="Gruppo"/>
          <p:cNvGrpSpPr/>
          <p:nvPr/>
        </p:nvGrpSpPr>
        <p:grpSpPr>
          <a:xfrm>
            <a:off x="3348037" y="967105"/>
            <a:ext cx="1439863" cy="548641"/>
            <a:chOff x="0" y="0"/>
            <a:chExt cx="1439862" cy="548640"/>
          </a:xfrm>
        </p:grpSpPr>
        <p:sp>
          <p:nvSpPr>
            <p:cNvPr id="419" name="Rettangolo"/>
            <p:cNvSpPr/>
            <p:nvPr/>
          </p:nvSpPr>
          <p:spPr>
            <a:xfrm>
              <a:off x="0" y="4444"/>
              <a:ext cx="1439863" cy="539751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6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20" name="NUOVE IMPRESE…"/>
            <p:cNvSpPr txBox="1"/>
            <p:nvPr/>
          </p:nvSpPr>
          <p:spPr>
            <a:xfrm>
              <a:off x="0" y="0"/>
              <a:ext cx="1439863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6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NUOVE IMPRESE</a:t>
              </a:r>
            </a:p>
            <a:p>
              <a:pPr algn="ctr">
                <a:spcBef>
                  <a:spcPts val="6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GEN-LUG 2019</a:t>
              </a:r>
            </a:p>
          </p:txBody>
        </p:sp>
      </p:grpSp>
      <p:grpSp>
        <p:nvGrpSpPr>
          <p:cNvPr id="424" name="Gruppo"/>
          <p:cNvGrpSpPr/>
          <p:nvPr/>
        </p:nvGrpSpPr>
        <p:grpSpPr>
          <a:xfrm>
            <a:off x="4824412" y="971550"/>
            <a:ext cx="1439863" cy="539750"/>
            <a:chOff x="0" y="0"/>
            <a:chExt cx="1439862" cy="539750"/>
          </a:xfrm>
        </p:grpSpPr>
        <p:sp>
          <p:nvSpPr>
            <p:cNvPr id="422" name="Rettangolo"/>
            <p:cNvSpPr/>
            <p:nvPr/>
          </p:nvSpPr>
          <p:spPr>
            <a:xfrm>
              <a:off x="0" y="0"/>
              <a:ext cx="1439863" cy="53975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23" name="NUOVE IMPRESE…"/>
            <p:cNvSpPr txBox="1"/>
            <p:nvPr/>
          </p:nvSpPr>
          <p:spPr>
            <a:xfrm>
              <a:off x="0" y="33655"/>
              <a:ext cx="1439863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NUOVE IMPRESE</a:t>
              </a:r>
            </a:p>
            <a:p>
              <a:pPr algn="ctr"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GEN-LUG 2020</a:t>
              </a:r>
            </a:p>
          </p:txBody>
        </p:sp>
      </p:grpSp>
      <p:grpSp>
        <p:nvGrpSpPr>
          <p:cNvPr id="427" name="Gruppo"/>
          <p:cNvGrpSpPr/>
          <p:nvPr/>
        </p:nvGrpSpPr>
        <p:grpSpPr>
          <a:xfrm>
            <a:off x="3348037" y="1547812"/>
            <a:ext cx="1439863" cy="539751"/>
            <a:chOff x="0" y="0"/>
            <a:chExt cx="1439862" cy="539750"/>
          </a:xfrm>
        </p:grpSpPr>
        <p:sp>
          <p:nvSpPr>
            <p:cNvPr id="425" name="Rettangolo"/>
            <p:cNvSpPr/>
            <p:nvPr/>
          </p:nvSpPr>
          <p:spPr>
            <a:xfrm>
              <a:off x="0" y="0"/>
              <a:ext cx="1439863" cy="539750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4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26" name="897"/>
            <p:cNvSpPr txBox="1"/>
            <p:nvPr/>
          </p:nvSpPr>
          <p:spPr>
            <a:xfrm>
              <a:off x="0" y="116205"/>
              <a:ext cx="143986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800"/>
                </a:spcBef>
                <a:defRPr b="1" sz="14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897</a:t>
              </a:r>
            </a:p>
          </p:txBody>
        </p:sp>
      </p:grpSp>
      <p:grpSp>
        <p:nvGrpSpPr>
          <p:cNvPr id="430" name="Gruppo"/>
          <p:cNvGrpSpPr/>
          <p:nvPr/>
        </p:nvGrpSpPr>
        <p:grpSpPr>
          <a:xfrm>
            <a:off x="4824412" y="1547812"/>
            <a:ext cx="1439863" cy="539751"/>
            <a:chOff x="0" y="0"/>
            <a:chExt cx="1439862" cy="539750"/>
          </a:xfrm>
        </p:grpSpPr>
        <p:sp>
          <p:nvSpPr>
            <p:cNvPr id="428" name="Rettangolo"/>
            <p:cNvSpPr/>
            <p:nvPr/>
          </p:nvSpPr>
          <p:spPr>
            <a:xfrm>
              <a:off x="0" y="0"/>
              <a:ext cx="1439863" cy="539750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4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29" name="607"/>
            <p:cNvSpPr txBox="1"/>
            <p:nvPr/>
          </p:nvSpPr>
          <p:spPr>
            <a:xfrm>
              <a:off x="0" y="116205"/>
              <a:ext cx="143986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800"/>
                </a:spcBef>
                <a:defRPr b="1" sz="14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607</a:t>
              </a:r>
            </a:p>
          </p:txBody>
        </p:sp>
      </p:grpSp>
      <p:grpSp>
        <p:nvGrpSpPr>
          <p:cNvPr id="433" name="Gruppo"/>
          <p:cNvGrpSpPr/>
          <p:nvPr/>
        </p:nvGrpSpPr>
        <p:grpSpPr>
          <a:xfrm>
            <a:off x="7775575" y="971550"/>
            <a:ext cx="900113" cy="1116013"/>
            <a:chOff x="0" y="0"/>
            <a:chExt cx="900112" cy="1116012"/>
          </a:xfrm>
        </p:grpSpPr>
        <p:sp>
          <p:nvSpPr>
            <p:cNvPr id="431" name="Rettangolo"/>
            <p:cNvSpPr/>
            <p:nvPr/>
          </p:nvSpPr>
          <p:spPr>
            <a:xfrm>
              <a:off x="0" y="0"/>
              <a:ext cx="900113" cy="1116013"/>
            </a:xfrm>
            <a:prstGeom prst="rect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32" name="-32%"/>
            <p:cNvSpPr txBox="1"/>
            <p:nvPr/>
          </p:nvSpPr>
          <p:spPr>
            <a:xfrm>
              <a:off x="0" y="385286"/>
              <a:ext cx="900113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900"/>
                </a:spcBef>
                <a:defRPr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-32%</a:t>
              </a:r>
            </a:p>
          </p:txBody>
        </p:sp>
      </p:grpSp>
      <p:grpSp>
        <p:nvGrpSpPr>
          <p:cNvPr id="436" name="Gruppo"/>
          <p:cNvGrpSpPr/>
          <p:nvPr/>
        </p:nvGrpSpPr>
        <p:grpSpPr>
          <a:xfrm>
            <a:off x="6300787" y="971550"/>
            <a:ext cx="1439863" cy="539750"/>
            <a:chOff x="0" y="0"/>
            <a:chExt cx="1439862" cy="539750"/>
          </a:xfrm>
        </p:grpSpPr>
        <p:sp>
          <p:nvSpPr>
            <p:cNvPr id="434" name="Rettangolo"/>
            <p:cNvSpPr/>
            <p:nvPr/>
          </p:nvSpPr>
          <p:spPr>
            <a:xfrm>
              <a:off x="0" y="0"/>
              <a:ext cx="1439863" cy="53975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35" name="DIFFERENZA"/>
            <p:cNvSpPr txBox="1"/>
            <p:nvPr/>
          </p:nvSpPr>
          <p:spPr>
            <a:xfrm>
              <a:off x="0" y="128905"/>
              <a:ext cx="1439863" cy="281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DIFFERENZA</a:t>
              </a:r>
            </a:p>
          </p:txBody>
        </p:sp>
      </p:grpSp>
      <p:grpSp>
        <p:nvGrpSpPr>
          <p:cNvPr id="439" name="Gruppo"/>
          <p:cNvGrpSpPr/>
          <p:nvPr/>
        </p:nvGrpSpPr>
        <p:grpSpPr>
          <a:xfrm>
            <a:off x="6300787" y="1547812"/>
            <a:ext cx="1439863" cy="539751"/>
            <a:chOff x="0" y="0"/>
            <a:chExt cx="1439862" cy="539750"/>
          </a:xfrm>
        </p:grpSpPr>
        <p:sp>
          <p:nvSpPr>
            <p:cNvPr id="437" name="Rettangolo"/>
            <p:cNvSpPr/>
            <p:nvPr/>
          </p:nvSpPr>
          <p:spPr>
            <a:xfrm>
              <a:off x="0" y="0"/>
              <a:ext cx="1439863" cy="53975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38" name="-290"/>
            <p:cNvSpPr txBox="1"/>
            <p:nvPr/>
          </p:nvSpPr>
          <p:spPr>
            <a:xfrm>
              <a:off x="0" y="116205"/>
              <a:ext cx="143986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800"/>
                </a:spcBef>
                <a:defRPr b="1" sz="1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-290</a:t>
              </a:r>
            </a:p>
          </p:txBody>
        </p:sp>
      </p:grpSp>
      <p:sp>
        <p:nvSpPr>
          <p:cNvPr id="440" name="Linea"/>
          <p:cNvSpPr/>
          <p:nvPr/>
        </p:nvSpPr>
        <p:spPr>
          <a:xfrm flipV="1">
            <a:off x="5543550" y="2095500"/>
            <a:ext cx="0" cy="593725"/>
          </a:xfrm>
          <a:prstGeom prst="line">
            <a:avLst/>
          </a:prstGeom>
          <a:ln w="15875">
            <a:solidFill>
              <a:srgbClr val="0070C0"/>
            </a:solidFill>
            <a:tailEnd type="oval"/>
          </a:ln>
        </p:spPr>
        <p:txBody>
          <a:bodyPr lIns="45719" rIns="45719"/>
          <a:lstStyle/>
          <a:p>
            <a:pPr/>
          </a:p>
        </p:txBody>
      </p:sp>
      <p:pic>
        <p:nvPicPr>
          <p:cNvPr id="441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IMPRESE"/>
          <p:cNvSpPr txBox="1"/>
          <p:nvPr/>
        </p:nvSpPr>
        <p:spPr>
          <a:xfrm>
            <a:off x="792162" y="1043622"/>
            <a:ext cx="755967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r">
              <a:spcBef>
                <a:spcPts val="1200"/>
              </a:spcBef>
              <a:defRPr b="1"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IMPRESE</a:t>
            </a:r>
          </a:p>
        </p:txBody>
      </p:sp>
      <p:sp>
        <p:nvSpPr>
          <p:cNvPr id="444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4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812" y="1798637"/>
            <a:ext cx="7589838" cy="27003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8" name="Gruppo"/>
          <p:cNvGrpSpPr/>
          <p:nvPr/>
        </p:nvGrpSpPr>
        <p:grpSpPr>
          <a:xfrm>
            <a:off x="0" y="0"/>
            <a:ext cx="792163" cy="1800225"/>
            <a:chOff x="0" y="0"/>
            <a:chExt cx="792162" cy="1800225"/>
          </a:xfrm>
        </p:grpSpPr>
        <p:sp>
          <p:nvSpPr>
            <p:cNvPr id="446" name="Rettangolo"/>
            <p:cNvSpPr/>
            <p:nvPr/>
          </p:nvSpPr>
          <p:spPr>
            <a:xfrm>
              <a:off x="0" y="0"/>
              <a:ext cx="792163" cy="18002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47" name="3"/>
            <p:cNvSpPr txBox="1"/>
            <p:nvPr/>
          </p:nvSpPr>
          <p:spPr>
            <a:xfrm>
              <a:off x="0" y="670242"/>
              <a:ext cx="79216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3</a:t>
              </a:r>
            </a:p>
          </p:txBody>
        </p:sp>
      </p:grpSp>
      <p:pic>
        <p:nvPicPr>
          <p:cNvPr id="449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umero diapositiva"/>
          <p:cNvSpPr txBox="1"/>
          <p:nvPr>
            <p:ph type="sldNum" sz="quarter" idx="4294967295"/>
          </p:nvPr>
        </p:nvSpPr>
        <p:spPr>
          <a:xfrm>
            <a:off x="8933807" y="179387"/>
            <a:ext cx="175268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29" name="Gruppo"/>
          <p:cNvGrpSpPr/>
          <p:nvPr/>
        </p:nvGrpSpPr>
        <p:grpSpPr>
          <a:xfrm>
            <a:off x="539750" y="1800225"/>
            <a:ext cx="3600450" cy="719138"/>
            <a:chOff x="0" y="0"/>
            <a:chExt cx="3600450" cy="719137"/>
          </a:xfrm>
        </p:grpSpPr>
        <p:sp>
          <p:nvSpPr>
            <p:cNvPr id="27" name="Rettangolo"/>
            <p:cNvSpPr/>
            <p:nvPr/>
          </p:nvSpPr>
          <p:spPr>
            <a:xfrm>
              <a:off x="0" y="0"/>
              <a:ext cx="3600450" cy="719138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8" name="PROSPETTIVE ECONOMICHE"/>
            <p:cNvSpPr txBox="1"/>
            <p:nvPr/>
          </p:nvSpPr>
          <p:spPr>
            <a:xfrm>
              <a:off x="0" y="186848"/>
              <a:ext cx="3600450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b="1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PROSPETTIVE ECONOMICHE</a:t>
              </a:r>
            </a:p>
          </p:txBody>
        </p:sp>
      </p:grpSp>
      <p:grpSp>
        <p:nvGrpSpPr>
          <p:cNvPr id="32" name="Gruppo"/>
          <p:cNvGrpSpPr/>
          <p:nvPr/>
        </p:nvGrpSpPr>
        <p:grpSpPr>
          <a:xfrm>
            <a:off x="0" y="1800225"/>
            <a:ext cx="539750" cy="719138"/>
            <a:chOff x="0" y="0"/>
            <a:chExt cx="539750" cy="719137"/>
          </a:xfrm>
        </p:grpSpPr>
        <p:sp>
          <p:nvSpPr>
            <p:cNvPr id="30" name="Rettangolo"/>
            <p:cNvSpPr/>
            <p:nvPr/>
          </p:nvSpPr>
          <p:spPr>
            <a:xfrm>
              <a:off x="0" y="0"/>
              <a:ext cx="539750" cy="719138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1" name="1"/>
            <p:cNvSpPr txBox="1"/>
            <p:nvPr/>
          </p:nvSpPr>
          <p:spPr>
            <a:xfrm>
              <a:off x="0" y="129698"/>
              <a:ext cx="53975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35" name="Gruppo"/>
          <p:cNvGrpSpPr/>
          <p:nvPr/>
        </p:nvGrpSpPr>
        <p:grpSpPr>
          <a:xfrm>
            <a:off x="539750" y="2879725"/>
            <a:ext cx="3600450" cy="720725"/>
            <a:chOff x="0" y="0"/>
            <a:chExt cx="3600450" cy="720725"/>
          </a:xfrm>
        </p:grpSpPr>
        <p:sp>
          <p:nvSpPr>
            <p:cNvPr id="33" name="Rettangolo"/>
            <p:cNvSpPr/>
            <p:nvPr/>
          </p:nvSpPr>
          <p:spPr>
            <a:xfrm>
              <a:off x="0" y="0"/>
              <a:ext cx="3600450" cy="720725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4" name="MERCATO DEL LAVORO"/>
            <p:cNvSpPr txBox="1"/>
            <p:nvPr/>
          </p:nvSpPr>
          <p:spPr>
            <a:xfrm>
              <a:off x="0" y="187642"/>
              <a:ext cx="3600450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b="1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MERCATO DEL LAVORO</a:t>
              </a:r>
            </a:p>
          </p:txBody>
        </p:sp>
      </p:grpSp>
      <p:grpSp>
        <p:nvGrpSpPr>
          <p:cNvPr id="38" name="Gruppo"/>
          <p:cNvGrpSpPr/>
          <p:nvPr/>
        </p:nvGrpSpPr>
        <p:grpSpPr>
          <a:xfrm>
            <a:off x="0" y="2879725"/>
            <a:ext cx="539750" cy="720725"/>
            <a:chOff x="0" y="0"/>
            <a:chExt cx="539750" cy="720725"/>
          </a:xfrm>
        </p:grpSpPr>
        <p:sp>
          <p:nvSpPr>
            <p:cNvPr id="36" name="Rettangolo"/>
            <p:cNvSpPr/>
            <p:nvPr/>
          </p:nvSpPr>
          <p:spPr>
            <a:xfrm>
              <a:off x="0" y="0"/>
              <a:ext cx="539750" cy="7207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37" name="2"/>
            <p:cNvSpPr txBox="1"/>
            <p:nvPr/>
          </p:nvSpPr>
          <p:spPr>
            <a:xfrm>
              <a:off x="0" y="130492"/>
              <a:ext cx="53975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41" name="Gruppo"/>
          <p:cNvGrpSpPr/>
          <p:nvPr/>
        </p:nvGrpSpPr>
        <p:grpSpPr>
          <a:xfrm>
            <a:off x="539750" y="3959225"/>
            <a:ext cx="3600450" cy="720725"/>
            <a:chOff x="0" y="0"/>
            <a:chExt cx="3600450" cy="720725"/>
          </a:xfrm>
        </p:grpSpPr>
        <p:sp>
          <p:nvSpPr>
            <p:cNvPr id="39" name="Rettangolo"/>
            <p:cNvSpPr/>
            <p:nvPr/>
          </p:nvSpPr>
          <p:spPr>
            <a:xfrm>
              <a:off x="0" y="0"/>
              <a:ext cx="3600450" cy="720725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0" name="IMPRESE"/>
            <p:cNvSpPr txBox="1"/>
            <p:nvPr/>
          </p:nvSpPr>
          <p:spPr>
            <a:xfrm>
              <a:off x="0" y="187642"/>
              <a:ext cx="3600450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b="1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IMPRESE</a:t>
              </a:r>
            </a:p>
          </p:txBody>
        </p:sp>
      </p:grpSp>
      <p:grpSp>
        <p:nvGrpSpPr>
          <p:cNvPr id="44" name="Gruppo"/>
          <p:cNvGrpSpPr/>
          <p:nvPr/>
        </p:nvGrpSpPr>
        <p:grpSpPr>
          <a:xfrm>
            <a:off x="0" y="3959225"/>
            <a:ext cx="539750" cy="720725"/>
            <a:chOff x="0" y="0"/>
            <a:chExt cx="539750" cy="720725"/>
          </a:xfrm>
        </p:grpSpPr>
        <p:sp>
          <p:nvSpPr>
            <p:cNvPr id="42" name="Rettangolo"/>
            <p:cNvSpPr/>
            <p:nvPr/>
          </p:nvSpPr>
          <p:spPr>
            <a:xfrm>
              <a:off x="0" y="0"/>
              <a:ext cx="539750" cy="7207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3" name="3"/>
            <p:cNvSpPr txBox="1"/>
            <p:nvPr/>
          </p:nvSpPr>
          <p:spPr>
            <a:xfrm>
              <a:off x="0" y="130492"/>
              <a:ext cx="53975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3</a:t>
              </a:r>
            </a:p>
          </p:txBody>
        </p:sp>
      </p:grpSp>
      <p:grpSp>
        <p:nvGrpSpPr>
          <p:cNvPr id="47" name="Gruppo"/>
          <p:cNvGrpSpPr/>
          <p:nvPr/>
        </p:nvGrpSpPr>
        <p:grpSpPr>
          <a:xfrm>
            <a:off x="5003800" y="1800225"/>
            <a:ext cx="3600450" cy="719138"/>
            <a:chOff x="0" y="0"/>
            <a:chExt cx="3600450" cy="719137"/>
          </a:xfrm>
        </p:grpSpPr>
        <p:sp>
          <p:nvSpPr>
            <p:cNvPr id="45" name="Rettangolo"/>
            <p:cNvSpPr/>
            <p:nvPr/>
          </p:nvSpPr>
          <p:spPr>
            <a:xfrm>
              <a:off x="0" y="0"/>
              <a:ext cx="3600450" cy="719138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b="1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6" name="INTERNAZIONALIZZAZIONE"/>
            <p:cNvSpPr txBox="1"/>
            <p:nvPr/>
          </p:nvSpPr>
          <p:spPr>
            <a:xfrm>
              <a:off x="0" y="186848"/>
              <a:ext cx="3600450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defRPr b="1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INTERNAZIONALIZZAZIONE</a:t>
              </a:r>
            </a:p>
          </p:txBody>
        </p:sp>
      </p:grpSp>
      <p:grpSp>
        <p:nvGrpSpPr>
          <p:cNvPr id="50" name="Gruppo"/>
          <p:cNvGrpSpPr/>
          <p:nvPr/>
        </p:nvGrpSpPr>
        <p:grpSpPr>
          <a:xfrm>
            <a:off x="8604250" y="1800225"/>
            <a:ext cx="539750" cy="719138"/>
            <a:chOff x="0" y="0"/>
            <a:chExt cx="539750" cy="719137"/>
          </a:xfrm>
        </p:grpSpPr>
        <p:sp>
          <p:nvSpPr>
            <p:cNvPr id="48" name="Rettangolo"/>
            <p:cNvSpPr/>
            <p:nvPr/>
          </p:nvSpPr>
          <p:spPr>
            <a:xfrm>
              <a:off x="0" y="0"/>
              <a:ext cx="539750" cy="719138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9" name="4"/>
            <p:cNvSpPr txBox="1"/>
            <p:nvPr/>
          </p:nvSpPr>
          <p:spPr>
            <a:xfrm>
              <a:off x="0" y="129698"/>
              <a:ext cx="53975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4</a:t>
              </a:r>
            </a:p>
          </p:txBody>
        </p:sp>
      </p:grpSp>
      <p:grpSp>
        <p:nvGrpSpPr>
          <p:cNvPr id="53" name="Gruppo"/>
          <p:cNvGrpSpPr/>
          <p:nvPr/>
        </p:nvGrpSpPr>
        <p:grpSpPr>
          <a:xfrm>
            <a:off x="5003800" y="2879725"/>
            <a:ext cx="3600450" cy="720725"/>
            <a:chOff x="0" y="0"/>
            <a:chExt cx="3600450" cy="720725"/>
          </a:xfrm>
        </p:grpSpPr>
        <p:sp>
          <p:nvSpPr>
            <p:cNvPr id="51" name="Rettangolo"/>
            <p:cNvSpPr/>
            <p:nvPr/>
          </p:nvSpPr>
          <p:spPr>
            <a:xfrm>
              <a:off x="0" y="0"/>
              <a:ext cx="3600450" cy="720725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b="1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52" name="MOVIMENTO TURISTICO"/>
            <p:cNvSpPr txBox="1"/>
            <p:nvPr/>
          </p:nvSpPr>
          <p:spPr>
            <a:xfrm>
              <a:off x="0" y="187642"/>
              <a:ext cx="3600450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defRPr b="1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MOVIMENTO TURISTICO</a:t>
              </a:r>
            </a:p>
          </p:txBody>
        </p:sp>
      </p:grpSp>
      <p:grpSp>
        <p:nvGrpSpPr>
          <p:cNvPr id="56" name="Gruppo"/>
          <p:cNvGrpSpPr/>
          <p:nvPr/>
        </p:nvGrpSpPr>
        <p:grpSpPr>
          <a:xfrm>
            <a:off x="8604250" y="2879725"/>
            <a:ext cx="539750" cy="720725"/>
            <a:chOff x="0" y="0"/>
            <a:chExt cx="539750" cy="720725"/>
          </a:xfrm>
        </p:grpSpPr>
        <p:sp>
          <p:nvSpPr>
            <p:cNvPr id="54" name="Rettangolo"/>
            <p:cNvSpPr/>
            <p:nvPr/>
          </p:nvSpPr>
          <p:spPr>
            <a:xfrm>
              <a:off x="0" y="0"/>
              <a:ext cx="539750" cy="7207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55" name="5"/>
            <p:cNvSpPr txBox="1"/>
            <p:nvPr/>
          </p:nvSpPr>
          <p:spPr>
            <a:xfrm>
              <a:off x="0" y="130492"/>
              <a:ext cx="53975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5</a:t>
              </a:r>
            </a:p>
          </p:txBody>
        </p:sp>
      </p:grpSp>
      <p:grpSp>
        <p:nvGrpSpPr>
          <p:cNvPr id="59" name="Gruppo"/>
          <p:cNvGrpSpPr/>
          <p:nvPr/>
        </p:nvGrpSpPr>
        <p:grpSpPr>
          <a:xfrm>
            <a:off x="5003800" y="3959225"/>
            <a:ext cx="3600450" cy="720725"/>
            <a:chOff x="0" y="0"/>
            <a:chExt cx="3600450" cy="720725"/>
          </a:xfrm>
        </p:grpSpPr>
        <p:sp>
          <p:nvSpPr>
            <p:cNvPr id="57" name="Rettangolo"/>
            <p:cNvSpPr/>
            <p:nvPr/>
          </p:nvSpPr>
          <p:spPr>
            <a:xfrm>
              <a:off x="0" y="0"/>
              <a:ext cx="3600450" cy="720725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b="1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58" name="EVOLUZIONE DEL CREDITO"/>
            <p:cNvSpPr txBox="1"/>
            <p:nvPr/>
          </p:nvSpPr>
          <p:spPr>
            <a:xfrm>
              <a:off x="0" y="187642"/>
              <a:ext cx="3600450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defRPr b="1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EVOLUZIONE DEL CREDITO</a:t>
              </a:r>
            </a:p>
          </p:txBody>
        </p:sp>
      </p:grpSp>
      <p:grpSp>
        <p:nvGrpSpPr>
          <p:cNvPr id="62" name="Gruppo"/>
          <p:cNvGrpSpPr/>
          <p:nvPr/>
        </p:nvGrpSpPr>
        <p:grpSpPr>
          <a:xfrm>
            <a:off x="8604250" y="3959225"/>
            <a:ext cx="539750" cy="720725"/>
            <a:chOff x="0" y="0"/>
            <a:chExt cx="539750" cy="720725"/>
          </a:xfrm>
        </p:grpSpPr>
        <p:sp>
          <p:nvSpPr>
            <p:cNvPr id="60" name="Rettangolo"/>
            <p:cNvSpPr/>
            <p:nvPr/>
          </p:nvSpPr>
          <p:spPr>
            <a:xfrm>
              <a:off x="0" y="0"/>
              <a:ext cx="539750" cy="7207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61" name="6"/>
            <p:cNvSpPr txBox="1"/>
            <p:nvPr/>
          </p:nvSpPr>
          <p:spPr>
            <a:xfrm>
              <a:off x="0" y="130492"/>
              <a:ext cx="53975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6</a:t>
              </a:r>
            </a:p>
          </p:txBody>
        </p:sp>
      </p:grpSp>
      <p:grpSp>
        <p:nvGrpSpPr>
          <p:cNvPr id="65" name="Gruppo"/>
          <p:cNvGrpSpPr/>
          <p:nvPr/>
        </p:nvGrpSpPr>
        <p:grpSpPr>
          <a:xfrm>
            <a:off x="2339975" y="0"/>
            <a:ext cx="4464050" cy="900113"/>
            <a:chOff x="0" y="0"/>
            <a:chExt cx="4464050" cy="900112"/>
          </a:xfrm>
        </p:grpSpPr>
        <p:sp>
          <p:nvSpPr>
            <p:cNvPr id="63" name="Rettangolo"/>
            <p:cNvSpPr/>
            <p:nvPr/>
          </p:nvSpPr>
          <p:spPr>
            <a:xfrm>
              <a:off x="0" y="0"/>
              <a:ext cx="4464050" cy="900113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spcBef>
                  <a:spcPts val="1900"/>
                </a:spcBef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64" name="I CONTENUTI DEL FOCUS"/>
            <p:cNvSpPr txBox="1"/>
            <p:nvPr/>
          </p:nvSpPr>
          <p:spPr>
            <a:xfrm>
              <a:off x="0" y="503872"/>
              <a:ext cx="4464050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spcBef>
                  <a:spcPts val="1200"/>
                </a:spcBef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I CONTENUTI DEL FOCUS</a:t>
              </a:r>
            </a:p>
          </p:txBody>
        </p:sp>
      </p:grpSp>
      <p:pic>
        <p:nvPicPr>
          <p:cNvPr id="6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Tendenza al rialzo" descr="Tendenza al rialz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19475" y="1800225"/>
            <a:ext cx="720725" cy="720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ubblico di riferimento" descr="Pubblico di riferiment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9475" y="2879725"/>
            <a:ext cx="720725" cy="720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Consegna" descr="Consegna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19475" y="3959225"/>
            <a:ext cx="720725" cy="719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Viaggio" descr="Viaggio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03800" y="1800225"/>
            <a:ext cx="720725" cy="720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Scena castello" descr="Scena castello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03800" y="2879725"/>
            <a:ext cx="720725" cy="720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restito" descr="Prestito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03800" y="3959225"/>
            <a:ext cx="720725" cy="719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ruppo"/>
          <p:cNvGrpSpPr/>
          <p:nvPr/>
        </p:nvGrpSpPr>
        <p:grpSpPr>
          <a:xfrm>
            <a:off x="792162" y="1800225"/>
            <a:ext cx="7559676" cy="1044575"/>
            <a:chOff x="0" y="0"/>
            <a:chExt cx="7559675" cy="1044575"/>
          </a:xfrm>
        </p:grpSpPr>
        <p:sp>
          <p:nvSpPr>
            <p:cNvPr id="451" name="Rettangolo"/>
            <p:cNvSpPr/>
            <p:nvPr/>
          </p:nvSpPr>
          <p:spPr>
            <a:xfrm>
              <a:off x="0" y="0"/>
              <a:ext cx="7559675" cy="1044575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00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52" name="INTERNAZIONALIZZAZIONE"/>
            <p:cNvSpPr txBox="1"/>
            <p:nvPr/>
          </p:nvSpPr>
          <p:spPr>
            <a:xfrm>
              <a:off x="0" y="324167"/>
              <a:ext cx="7559675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200"/>
                </a:spcBef>
                <a:defRPr b="1" sz="200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INTERNAZIONALIZZAZIONE</a:t>
              </a:r>
            </a:p>
          </p:txBody>
        </p:sp>
      </p:grpSp>
      <p:sp>
        <p:nvSpPr>
          <p:cNvPr id="454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457" name="Gruppo"/>
          <p:cNvGrpSpPr/>
          <p:nvPr/>
        </p:nvGrpSpPr>
        <p:grpSpPr>
          <a:xfrm>
            <a:off x="0" y="0"/>
            <a:ext cx="792163" cy="1800225"/>
            <a:chOff x="0" y="0"/>
            <a:chExt cx="792162" cy="1800225"/>
          </a:xfrm>
        </p:grpSpPr>
        <p:sp>
          <p:nvSpPr>
            <p:cNvPr id="455" name="Rettangolo"/>
            <p:cNvSpPr/>
            <p:nvPr/>
          </p:nvSpPr>
          <p:spPr>
            <a:xfrm>
              <a:off x="0" y="0"/>
              <a:ext cx="792163" cy="18002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56" name="4"/>
            <p:cNvSpPr txBox="1"/>
            <p:nvPr/>
          </p:nvSpPr>
          <p:spPr>
            <a:xfrm>
              <a:off x="0" y="670242"/>
              <a:ext cx="79216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4</a:t>
              </a:r>
            </a:p>
          </p:txBody>
        </p:sp>
      </p:grpSp>
      <p:pic>
        <p:nvPicPr>
          <p:cNvPr id="45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Rettangolo"/>
          <p:cNvSpPr/>
          <p:nvPr/>
        </p:nvSpPr>
        <p:spPr>
          <a:xfrm>
            <a:off x="8351837" y="1803400"/>
            <a:ext cx="792163" cy="1044575"/>
          </a:xfrm>
          <a:prstGeom prst="rect">
            <a:avLst/>
          </a:prstGeom>
          <a:solidFill>
            <a:srgbClr val="DCE6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spcBef>
                <a:spcPts val="1900"/>
              </a:spcBef>
              <a:defRPr b="1"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60" name="Rettangolo"/>
          <p:cNvSpPr/>
          <p:nvPr/>
        </p:nvSpPr>
        <p:spPr>
          <a:xfrm>
            <a:off x="0" y="4284662"/>
            <a:ext cx="2232025" cy="858838"/>
          </a:xfrm>
          <a:prstGeom prst="rect">
            <a:avLst/>
          </a:prstGeom>
          <a:solidFill>
            <a:srgbClr val="DCE6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spcBef>
                <a:spcPts val="1900"/>
              </a:spcBef>
              <a:defRPr b="1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461" name="Viaggio" descr="Viaggi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162" y="2843212"/>
            <a:ext cx="1439863" cy="1441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466" name="Gruppo"/>
          <p:cNvGrpSpPr/>
          <p:nvPr/>
        </p:nvGrpSpPr>
        <p:grpSpPr>
          <a:xfrm>
            <a:off x="0" y="71437"/>
            <a:ext cx="5040313" cy="541338"/>
            <a:chOff x="0" y="0"/>
            <a:chExt cx="5040312" cy="541337"/>
          </a:xfrm>
        </p:grpSpPr>
        <p:sp>
          <p:nvSpPr>
            <p:cNvPr id="464" name="Rettangolo"/>
            <p:cNvSpPr/>
            <p:nvPr/>
          </p:nvSpPr>
          <p:spPr>
            <a:xfrm>
              <a:off x="0" y="0"/>
              <a:ext cx="5040313" cy="541338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06400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65" name="LA DEBOLE CRESCITA DELL’EXPORT"/>
            <p:cNvSpPr txBox="1"/>
            <p:nvPr/>
          </p:nvSpPr>
          <p:spPr>
            <a:xfrm>
              <a:off x="0" y="72548"/>
              <a:ext cx="5040313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06400">
                <a:lnSpc>
                  <a:spcPct val="90000"/>
                </a:lnSpc>
                <a:buClr>
                  <a:srgbClr val="C00000"/>
                </a:buClr>
                <a:buSzPct val="100000"/>
                <a:buFont typeface="Century Gothic"/>
                <a:buChar char="▐"/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LA DEBOLE CRESCITA DELL’EXPORT</a:t>
              </a:r>
            </a:p>
          </p:txBody>
        </p:sp>
      </p:grpSp>
      <p:grpSp>
        <p:nvGrpSpPr>
          <p:cNvPr id="469" name="Gruppo"/>
          <p:cNvGrpSpPr/>
          <p:nvPr/>
        </p:nvGrpSpPr>
        <p:grpSpPr>
          <a:xfrm>
            <a:off x="360362" y="1187450"/>
            <a:ext cx="3243263" cy="252413"/>
            <a:chOff x="0" y="0"/>
            <a:chExt cx="3243262" cy="252412"/>
          </a:xfrm>
        </p:grpSpPr>
        <p:sp>
          <p:nvSpPr>
            <p:cNvPr id="467" name="Rettangolo"/>
            <p:cNvSpPr/>
            <p:nvPr/>
          </p:nvSpPr>
          <p:spPr>
            <a:xfrm>
              <a:off x="0" y="0"/>
              <a:ext cx="3243263" cy="252413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68" name="PROV. DI TERNI: EXPORT E IMPORT [PREZZI CORRENTI]"/>
            <p:cNvSpPr txBox="1"/>
            <p:nvPr/>
          </p:nvSpPr>
          <p:spPr>
            <a:xfrm>
              <a:off x="0" y="10636"/>
              <a:ext cx="3243263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PROV. DI TERNI: EXPORT E IMPORT [PREZZI CORRENTI]</a:t>
              </a:r>
            </a:p>
          </p:txBody>
        </p:sp>
      </p:grpSp>
      <p:sp>
        <p:nvSpPr>
          <p:cNvPr id="470" name="ELABORAZIONI SU DATI ISTAT [2019 DATI PROVVISORI]"/>
          <p:cNvSpPr txBox="1"/>
          <p:nvPr/>
        </p:nvSpPr>
        <p:spPr>
          <a:xfrm>
            <a:off x="360362" y="4246880"/>
            <a:ext cx="3240089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ELABORAZIONI SU DATI ISTAT [2019 DATI PROVVISORI]</a:t>
            </a:r>
          </a:p>
        </p:txBody>
      </p:sp>
      <p:grpSp>
        <p:nvGrpSpPr>
          <p:cNvPr id="473" name="Gruppo"/>
          <p:cNvGrpSpPr/>
          <p:nvPr/>
        </p:nvGrpSpPr>
        <p:grpSpPr>
          <a:xfrm>
            <a:off x="4102100" y="1187450"/>
            <a:ext cx="4625975" cy="252413"/>
            <a:chOff x="0" y="0"/>
            <a:chExt cx="4625975" cy="252412"/>
          </a:xfrm>
        </p:grpSpPr>
        <p:sp>
          <p:nvSpPr>
            <p:cNvPr id="471" name="Rettangolo"/>
            <p:cNvSpPr/>
            <p:nvPr/>
          </p:nvSpPr>
          <p:spPr>
            <a:xfrm>
              <a:off x="0" y="0"/>
              <a:ext cx="4625975" cy="2524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72" name="ESPORTAZIONI, IMPORTAZIONI E SALDO COMMERCIALE [MILIONI DI EURO]"/>
            <p:cNvSpPr txBox="1"/>
            <p:nvPr/>
          </p:nvSpPr>
          <p:spPr>
            <a:xfrm>
              <a:off x="0" y="10636"/>
              <a:ext cx="4625975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ESPORTAZIONI, IMPORTAZIONI E SALDO COMMERCIALE [MILIONI DI EURO]</a:t>
              </a:r>
            </a:p>
          </p:txBody>
        </p:sp>
      </p:grpSp>
      <p:grpSp>
        <p:nvGrpSpPr>
          <p:cNvPr id="476" name="Gruppo"/>
          <p:cNvGrpSpPr/>
          <p:nvPr/>
        </p:nvGrpSpPr>
        <p:grpSpPr>
          <a:xfrm>
            <a:off x="7264400" y="3455987"/>
            <a:ext cx="1116013" cy="1116013"/>
            <a:chOff x="0" y="0"/>
            <a:chExt cx="1116012" cy="1116012"/>
          </a:xfrm>
        </p:grpSpPr>
        <p:sp>
          <p:nvSpPr>
            <p:cNvPr id="474" name="Cerchio"/>
            <p:cNvSpPr/>
            <p:nvPr/>
          </p:nvSpPr>
          <p:spPr>
            <a:xfrm>
              <a:off x="0" y="0"/>
              <a:ext cx="1116013" cy="1116013"/>
            </a:xfrm>
            <a:prstGeom prst="ellipse">
              <a:avLst/>
            </a:prstGeom>
            <a:solidFill>
              <a:srgbClr val="DCE6F1"/>
            </a:solidFill>
            <a:ln w="31750" cap="flat">
              <a:solidFill>
                <a:srgbClr val="507D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14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75" name="21%"/>
            <p:cNvSpPr txBox="1"/>
            <p:nvPr/>
          </p:nvSpPr>
          <p:spPr>
            <a:xfrm>
              <a:off x="163423" y="404336"/>
              <a:ext cx="789166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14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21%</a:t>
              </a:r>
            </a:p>
          </p:txBody>
        </p:sp>
      </p:grpSp>
      <p:grpSp>
        <p:nvGrpSpPr>
          <p:cNvPr id="479" name="Gruppo"/>
          <p:cNvGrpSpPr/>
          <p:nvPr/>
        </p:nvGrpSpPr>
        <p:grpSpPr>
          <a:xfrm>
            <a:off x="5562599" y="3060700"/>
            <a:ext cx="1509714" cy="1511300"/>
            <a:chOff x="0" y="0"/>
            <a:chExt cx="1509712" cy="1511300"/>
          </a:xfrm>
        </p:grpSpPr>
        <p:sp>
          <p:nvSpPr>
            <p:cNvPr id="477" name="Cerchio"/>
            <p:cNvSpPr/>
            <p:nvPr/>
          </p:nvSpPr>
          <p:spPr>
            <a:xfrm>
              <a:off x="-1" y="0"/>
              <a:ext cx="1509714" cy="1511300"/>
            </a:xfrm>
            <a:prstGeom prst="ellipse">
              <a:avLst/>
            </a:prstGeom>
            <a:solidFill>
              <a:srgbClr val="DCE6F1"/>
            </a:solidFill>
            <a:ln w="3175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14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78" name="28%"/>
            <p:cNvSpPr txBox="1"/>
            <p:nvPr/>
          </p:nvSpPr>
          <p:spPr>
            <a:xfrm>
              <a:off x="221075" y="601980"/>
              <a:ext cx="106756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14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28%</a:t>
              </a:r>
            </a:p>
          </p:txBody>
        </p:sp>
      </p:grpSp>
      <p:sp>
        <p:nvSpPr>
          <p:cNvPr id="480" name="TERNI"/>
          <p:cNvSpPr txBox="1"/>
          <p:nvPr/>
        </p:nvSpPr>
        <p:spPr>
          <a:xfrm>
            <a:off x="5872162" y="4627086"/>
            <a:ext cx="89852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TERNI</a:t>
            </a:r>
          </a:p>
        </p:txBody>
      </p:sp>
      <p:sp>
        <p:nvSpPr>
          <p:cNvPr id="481" name="UMBRIA"/>
          <p:cNvSpPr txBox="1"/>
          <p:nvPr/>
        </p:nvSpPr>
        <p:spPr>
          <a:xfrm>
            <a:off x="7372350" y="4627086"/>
            <a:ext cx="900113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000">
                <a:solidFill>
                  <a:srgbClr val="507D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UMBRIA</a:t>
            </a:r>
          </a:p>
        </p:txBody>
      </p:sp>
      <p:grpSp>
        <p:nvGrpSpPr>
          <p:cNvPr id="484" name="Gruppo"/>
          <p:cNvGrpSpPr/>
          <p:nvPr/>
        </p:nvGrpSpPr>
        <p:grpSpPr>
          <a:xfrm>
            <a:off x="4098925" y="3148012"/>
            <a:ext cx="1223963" cy="1368426"/>
            <a:chOff x="0" y="0"/>
            <a:chExt cx="1223962" cy="1368425"/>
          </a:xfrm>
        </p:grpSpPr>
        <p:sp>
          <p:nvSpPr>
            <p:cNvPr id="482" name="Rettangolo"/>
            <p:cNvSpPr/>
            <p:nvPr/>
          </p:nvSpPr>
          <p:spPr>
            <a:xfrm>
              <a:off x="0" y="0"/>
              <a:ext cx="1223963" cy="13684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83" name="GRADO DI DIPENDENZA DALLE ESPORTAZIONI. ANNO 2019 [EXPORT SUL VALORE AGGIUNTO]"/>
            <p:cNvSpPr txBox="1"/>
            <p:nvPr/>
          </p:nvSpPr>
          <p:spPr>
            <a:xfrm>
              <a:off x="0" y="0"/>
              <a:ext cx="1223963" cy="1209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GRADO DI DIPENDENZA DALLE ESPORTAZIONI. ANNO 2019 [EXPORT SUL VALORE AGGIUNTO]</a:t>
              </a:r>
            </a:p>
          </p:txBody>
        </p:sp>
      </p:grpSp>
      <p:pic>
        <p:nvPicPr>
          <p:cNvPr id="485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362" y="1439862"/>
            <a:ext cx="3241676" cy="275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3687" y="1476375"/>
            <a:ext cx="4438651" cy="1285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40500" y="2952750"/>
            <a:ext cx="2601913" cy="2139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0500" y="755650"/>
            <a:ext cx="2601913" cy="2139950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494" name="Gruppo"/>
          <p:cNvGrpSpPr/>
          <p:nvPr/>
        </p:nvGrpSpPr>
        <p:grpSpPr>
          <a:xfrm>
            <a:off x="0" y="71437"/>
            <a:ext cx="5400675" cy="541338"/>
            <a:chOff x="0" y="0"/>
            <a:chExt cx="5400675" cy="541337"/>
          </a:xfrm>
        </p:grpSpPr>
        <p:sp>
          <p:nvSpPr>
            <p:cNvPr id="492" name="Rettangolo"/>
            <p:cNvSpPr/>
            <p:nvPr/>
          </p:nvSpPr>
          <p:spPr>
            <a:xfrm>
              <a:off x="0" y="0"/>
              <a:ext cx="5400675" cy="541338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06400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493" name="COMPARTI «MADE» IN CRESCITA"/>
            <p:cNvSpPr txBox="1"/>
            <p:nvPr/>
          </p:nvSpPr>
          <p:spPr>
            <a:xfrm>
              <a:off x="0" y="72548"/>
              <a:ext cx="5400675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06400">
                <a:lnSpc>
                  <a:spcPct val="90000"/>
                </a:lnSpc>
                <a:buClr>
                  <a:srgbClr val="C00000"/>
                </a:buClr>
                <a:buSzPct val="100000"/>
                <a:buFont typeface="Century Gothic"/>
                <a:buChar char="▐"/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COMPARTI «MADE» IN CRESCITA</a:t>
              </a:r>
            </a:p>
          </p:txBody>
        </p:sp>
      </p:grpSp>
      <p:sp>
        <p:nvSpPr>
          <p:cNvPr id="495" name="DINAMICA DELLE ESPORTAZIONI IN PROVINCIA DI TERNI: ANALISI PER COMPARTI"/>
          <p:cNvSpPr txBox="1"/>
          <p:nvPr/>
        </p:nvSpPr>
        <p:spPr>
          <a:xfrm>
            <a:off x="4679950" y="1260475"/>
            <a:ext cx="1187450" cy="78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171450" indent="-171450">
              <a:buClr>
                <a:srgbClr val="C00000"/>
              </a:buClr>
              <a:buSzPct val="100000"/>
              <a:buFont typeface="Century Gothic"/>
              <a:buChar char="▐"/>
              <a:defRPr b="1" sz="9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DINAMICA DELLE ESPORTAZIONI IN PROVINCIA DI TERNI: ANALISI PER COMPARTI</a:t>
            </a:r>
          </a:p>
        </p:txBody>
      </p:sp>
      <p:sp>
        <p:nvSpPr>
          <p:cNvPr id="496" name="NOTA: 2019 DATI PROVVISORI…"/>
          <p:cNvSpPr txBox="1"/>
          <p:nvPr/>
        </p:nvSpPr>
        <p:spPr>
          <a:xfrm>
            <a:off x="4679950" y="4315459"/>
            <a:ext cx="1368425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>
              <a:defRPr b="1"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NOTA: 2019 DATI PROVVISORI</a:t>
            </a:r>
          </a:p>
          <a:p>
            <a: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ELABORAZIONI SU DATI ISTAT - COEWEB</a:t>
            </a:r>
          </a:p>
        </p:txBody>
      </p:sp>
      <p:sp>
        <p:nvSpPr>
          <p:cNvPr id="497" name="EXPORT TERNI 2010"/>
          <p:cNvSpPr txBox="1"/>
          <p:nvPr/>
        </p:nvSpPr>
        <p:spPr>
          <a:xfrm>
            <a:off x="7416800" y="1640205"/>
            <a:ext cx="85248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171450" indent="-171450">
              <a:buClr>
                <a:srgbClr val="C00000"/>
              </a:buClr>
              <a:buSzPct val="100000"/>
              <a:buFont typeface="Century Gothic"/>
              <a:buChar char="▐"/>
              <a:defRPr b="1" sz="9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EXPORT TERNI 2010</a:t>
            </a:r>
          </a:p>
        </p:txBody>
      </p:sp>
      <p:sp>
        <p:nvSpPr>
          <p:cNvPr id="498" name="EXPORT TERNI 2019"/>
          <p:cNvSpPr txBox="1"/>
          <p:nvPr/>
        </p:nvSpPr>
        <p:spPr>
          <a:xfrm>
            <a:off x="7416800" y="3836511"/>
            <a:ext cx="85248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171450" indent="-171450">
              <a:buClr>
                <a:srgbClr val="C00000"/>
              </a:buClr>
              <a:buSzPct val="100000"/>
              <a:buFont typeface="Century Gothic"/>
              <a:buChar char="▐"/>
              <a:defRPr b="1" sz="9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EXPORT TERNI 2019</a:t>
            </a:r>
          </a:p>
        </p:txBody>
      </p:sp>
      <p:pic>
        <p:nvPicPr>
          <p:cNvPr id="499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image.pdf" descr="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0362" y="1260475"/>
            <a:ext cx="4316413" cy="3781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505" name="Gruppo"/>
          <p:cNvGrpSpPr/>
          <p:nvPr/>
        </p:nvGrpSpPr>
        <p:grpSpPr>
          <a:xfrm>
            <a:off x="0" y="71437"/>
            <a:ext cx="6300788" cy="541338"/>
            <a:chOff x="0" y="0"/>
            <a:chExt cx="6300787" cy="541337"/>
          </a:xfrm>
        </p:grpSpPr>
        <p:sp>
          <p:nvSpPr>
            <p:cNvPr id="503" name="Rettangolo"/>
            <p:cNvSpPr/>
            <p:nvPr/>
          </p:nvSpPr>
          <p:spPr>
            <a:xfrm>
              <a:off x="0" y="0"/>
              <a:ext cx="6300788" cy="541338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06400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504" name="IL COVID ABBATTE DEL 20% L’EXPORT «MADE»"/>
            <p:cNvSpPr txBox="1"/>
            <p:nvPr/>
          </p:nvSpPr>
          <p:spPr>
            <a:xfrm>
              <a:off x="0" y="72548"/>
              <a:ext cx="6300788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06400">
                <a:lnSpc>
                  <a:spcPct val="90000"/>
                </a:lnSpc>
                <a:buClr>
                  <a:srgbClr val="C00000"/>
                </a:buClr>
                <a:buSzPct val="100000"/>
                <a:buFont typeface="Century Gothic"/>
                <a:buChar char="▐"/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IL COVID ABBATTE DEL 20% L’EXPORT «MADE»</a:t>
              </a:r>
            </a:p>
          </p:txBody>
        </p:sp>
      </p:grpSp>
      <p:sp>
        <p:nvSpPr>
          <p:cNvPr id="506" name="DINAMICA ESPORTAZIONI NEL PRIMO SEMESTRE 2020"/>
          <p:cNvSpPr txBox="1"/>
          <p:nvPr/>
        </p:nvSpPr>
        <p:spPr>
          <a:xfrm>
            <a:off x="3671887" y="982186"/>
            <a:ext cx="5057776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171450" indent="-171450">
              <a:buClr>
                <a:srgbClr val="C00000"/>
              </a:buClr>
              <a:buSzPct val="100000"/>
              <a:buFont typeface="Century Gothic"/>
              <a:buChar char="▐"/>
              <a:defRPr b="1" sz="9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DINAMICA ESPORTAZIONI NEL PRIMO SEMESTRE 2020</a:t>
            </a:r>
          </a:p>
        </p:txBody>
      </p:sp>
      <p:sp>
        <p:nvSpPr>
          <p:cNvPr id="507" name="NOTA: DATI PROVVISORI…"/>
          <p:cNvSpPr txBox="1"/>
          <p:nvPr/>
        </p:nvSpPr>
        <p:spPr>
          <a:xfrm>
            <a:off x="1335087" y="4569459"/>
            <a:ext cx="2336801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r">
              <a:defRPr b="1"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NOTA: DATI PROVVISORI</a:t>
            </a:r>
          </a:p>
          <a:p>
            <a:pPr algn="r"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algn="r"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ELABORAZIONI SU DATI ISTAT - COEWEB</a:t>
            </a:r>
          </a:p>
        </p:txBody>
      </p:sp>
      <p:grpSp>
        <p:nvGrpSpPr>
          <p:cNvPr id="510" name="Gruppo"/>
          <p:cNvGrpSpPr/>
          <p:nvPr/>
        </p:nvGrpSpPr>
        <p:grpSpPr>
          <a:xfrm>
            <a:off x="1655762" y="971550"/>
            <a:ext cx="719138" cy="539750"/>
            <a:chOff x="0" y="0"/>
            <a:chExt cx="719137" cy="539750"/>
          </a:xfrm>
        </p:grpSpPr>
        <p:sp>
          <p:nvSpPr>
            <p:cNvPr id="508" name="Rettangolo"/>
            <p:cNvSpPr/>
            <p:nvPr/>
          </p:nvSpPr>
          <p:spPr>
            <a:xfrm>
              <a:off x="0" y="0"/>
              <a:ext cx="719138" cy="53975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509" name="2020"/>
            <p:cNvSpPr txBox="1"/>
            <p:nvPr/>
          </p:nvSpPr>
          <p:spPr>
            <a:xfrm>
              <a:off x="0" y="128905"/>
              <a:ext cx="719138" cy="281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2020</a:t>
              </a:r>
            </a:p>
          </p:txBody>
        </p:sp>
      </p:grpSp>
      <p:grpSp>
        <p:nvGrpSpPr>
          <p:cNvPr id="513" name="Gruppo"/>
          <p:cNvGrpSpPr/>
          <p:nvPr/>
        </p:nvGrpSpPr>
        <p:grpSpPr>
          <a:xfrm>
            <a:off x="2411412" y="971550"/>
            <a:ext cx="719138" cy="539750"/>
            <a:chOff x="0" y="0"/>
            <a:chExt cx="719137" cy="539750"/>
          </a:xfrm>
        </p:grpSpPr>
        <p:sp>
          <p:nvSpPr>
            <p:cNvPr id="511" name="Rettangolo"/>
            <p:cNvSpPr/>
            <p:nvPr/>
          </p:nvSpPr>
          <p:spPr>
            <a:xfrm>
              <a:off x="0" y="0"/>
              <a:ext cx="719138" cy="53975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512" name="2021"/>
            <p:cNvSpPr txBox="1"/>
            <p:nvPr/>
          </p:nvSpPr>
          <p:spPr>
            <a:xfrm>
              <a:off x="0" y="128905"/>
              <a:ext cx="719138" cy="281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2021</a:t>
              </a:r>
            </a:p>
          </p:txBody>
        </p:sp>
      </p:grpSp>
      <p:grpSp>
        <p:nvGrpSpPr>
          <p:cNvPr id="516" name="Gruppo"/>
          <p:cNvGrpSpPr/>
          <p:nvPr/>
        </p:nvGrpSpPr>
        <p:grpSpPr>
          <a:xfrm>
            <a:off x="0" y="1547812"/>
            <a:ext cx="1619250" cy="539751"/>
            <a:chOff x="0" y="0"/>
            <a:chExt cx="1619250" cy="539750"/>
          </a:xfrm>
        </p:grpSpPr>
        <p:sp>
          <p:nvSpPr>
            <p:cNvPr id="514" name="Rettangolo"/>
            <p:cNvSpPr/>
            <p:nvPr/>
          </p:nvSpPr>
          <p:spPr>
            <a:xfrm>
              <a:off x="0" y="0"/>
              <a:ext cx="1619250" cy="53975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515" name="PROV. DI TERNI"/>
            <p:cNvSpPr txBox="1"/>
            <p:nvPr/>
          </p:nvSpPr>
          <p:spPr>
            <a:xfrm>
              <a:off x="0" y="128905"/>
              <a:ext cx="1619250" cy="281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PROV. DI TERNI</a:t>
              </a:r>
            </a:p>
          </p:txBody>
        </p:sp>
      </p:grpSp>
      <p:grpSp>
        <p:nvGrpSpPr>
          <p:cNvPr id="519" name="Gruppo"/>
          <p:cNvGrpSpPr/>
          <p:nvPr/>
        </p:nvGrpSpPr>
        <p:grpSpPr>
          <a:xfrm>
            <a:off x="0" y="2124075"/>
            <a:ext cx="1619250" cy="539750"/>
            <a:chOff x="0" y="0"/>
            <a:chExt cx="1619250" cy="539750"/>
          </a:xfrm>
        </p:grpSpPr>
        <p:sp>
          <p:nvSpPr>
            <p:cNvPr id="517" name="Rettangolo"/>
            <p:cNvSpPr/>
            <p:nvPr/>
          </p:nvSpPr>
          <p:spPr>
            <a:xfrm>
              <a:off x="0" y="0"/>
              <a:ext cx="1619250" cy="53975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518" name="UMBRIA"/>
            <p:cNvSpPr txBox="1"/>
            <p:nvPr/>
          </p:nvSpPr>
          <p:spPr>
            <a:xfrm>
              <a:off x="0" y="128905"/>
              <a:ext cx="1619250" cy="281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UMBRIA</a:t>
              </a:r>
            </a:p>
          </p:txBody>
        </p:sp>
      </p:grpSp>
      <p:grpSp>
        <p:nvGrpSpPr>
          <p:cNvPr id="522" name="Gruppo"/>
          <p:cNvGrpSpPr/>
          <p:nvPr/>
        </p:nvGrpSpPr>
        <p:grpSpPr>
          <a:xfrm>
            <a:off x="1655762" y="1547812"/>
            <a:ext cx="719138" cy="539751"/>
            <a:chOff x="0" y="0"/>
            <a:chExt cx="719137" cy="539750"/>
          </a:xfrm>
        </p:grpSpPr>
        <p:sp>
          <p:nvSpPr>
            <p:cNvPr id="520" name="Rettangolo"/>
            <p:cNvSpPr/>
            <p:nvPr/>
          </p:nvSpPr>
          <p:spPr>
            <a:xfrm>
              <a:off x="0" y="0"/>
              <a:ext cx="719138" cy="53975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521" name="-9,3%"/>
            <p:cNvSpPr txBox="1"/>
            <p:nvPr/>
          </p:nvSpPr>
          <p:spPr>
            <a:xfrm>
              <a:off x="0" y="128905"/>
              <a:ext cx="719138" cy="281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-9,3%</a:t>
              </a:r>
            </a:p>
          </p:txBody>
        </p:sp>
      </p:grpSp>
      <p:grpSp>
        <p:nvGrpSpPr>
          <p:cNvPr id="525" name="Gruppo"/>
          <p:cNvGrpSpPr/>
          <p:nvPr/>
        </p:nvGrpSpPr>
        <p:grpSpPr>
          <a:xfrm>
            <a:off x="1655762" y="2124075"/>
            <a:ext cx="719138" cy="539750"/>
            <a:chOff x="0" y="0"/>
            <a:chExt cx="719137" cy="539750"/>
          </a:xfrm>
        </p:grpSpPr>
        <p:sp>
          <p:nvSpPr>
            <p:cNvPr id="523" name="Rettangolo"/>
            <p:cNvSpPr/>
            <p:nvPr/>
          </p:nvSpPr>
          <p:spPr>
            <a:xfrm>
              <a:off x="0" y="0"/>
              <a:ext cx="719138" cy="53975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524" name="-14,0%"/>
            <p:cNvSpPr txBox="1"/>
            <p:nvPr/>
          </p:nvSpPr>
          <p:spPr>
            <a:xfrm>
              <a:off x="0" y="128905"/>
              <a:ext cx="719138" cy="281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-14,0%</a:t>
              </a:r>
            </a:p>
          </p:txBody>
        </p:sp>
      </p:grpSp>
      <p:grpSp>
        <p:nvGrpSpPr>
          <p:cNvPr id="528" name="Gruppo"/>
          <p:cNvGrpSpPr/>
          <p:nvPr/>
        </p:nvGrpSpPr>
        <p:grpSpPr>
          <a:xfrm>
            <a:off x="2411412" y="1547812"/>
            <a:ext cx="719138" cy="539751"/>
            <a:chOff x="0" y="0"/>
            <a:chExt cx="719137" cy="539750"/>
          </a:xfrm>
        </p:grpSpPr>
        <p:sp>
          <p:nvSpPr>
            <p:cNvPr id="526" name="Rettangolo"/>
            <p:cNvSpPr/>
            <p:nvPr/>
          </p:nvSpPr>
          <p:spPr>
            <a:xfrm>
              <a:off x="0" y="0"/>
              <a:ext cx="719138" cy="53975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527" name="+4,4%"/>
            <p:cNvSpPr txBox="1"/>
            <p:nvPr/>
          </p:nvSpPr>
          <p:spPr>
            <a:xfrm>
              <a:off x="0" y="128905"/>
              <a:ext cx="719138" cy="281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+4,4%</a:t>
              </a:r>
            </a:p>
          </p:txBody>
        </p:sp>
      </p:grpSp>
      <p:grpSp>
        <p:nvGrpSpPr>
          <p:cNvPr id="531" name="Gruppo"/>
          <p:cNvGrpSpPr/>
          <p:nvPr/>
        </p:nvGrpSpPr>
        <p:grpSpPr>
          <a:xfrm>
            <a:off x="2411412" y="2124075"/>
            <a:ext cx="719138" cy="539750"/>
            <a:chOff x="0" y="0"/>
            <a:chExt cx="719137" cy="539750"/>
          </a:xfrm>
        </p:grpSpPr>
        <p:sp>
          <p:nvSpPr>
            <p:cNvPr id="529" name="Rettangolo"/>
            <p:cNvSpPr/>
            <p:nvPr/>
          </p:nvSpPr>
          <p:spPr>
            <a:xfrm>
              <a:off x="0" y="0"/>
              <a:ext cx="719138" cy="53975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530" name="+12,9%"/>
            <p:cNvSpPr txBox="1"/>
            <p:nvPr/>
          </p:nvSpPr>
          <p:spPr>
            <a:xfrm>
              <a:off x="0" y="128905"/>
              <a:ext cx="719138" cy="281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+12,9%</a:t>
              </a:r>
            </a:p>
          </p:txBody>
        </p:sp>
      </p:grpSp>
      <p:sp>
        <p:nvSpPr>
          <p:cNvPr id="532" name="ELABORAZIONI SU DATI PROMETEIA"/>
          <p:cNvSpPr txBox="1"/>
          <p:nvPr/>
        </p:nvSpPr>
        <p:spPr>
          <a:xfrm>
            <a:off x="971550" y="2607310"/>
            <a:ext cx="2159000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r"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algn="r"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ELABORAZIONI SU DATI PROMETEIA</a:t>
            </a:r>
          </a:p>
        </p:txBody>
      </p:sp>
      <p:sp>
        <p:nvSpPr>
          <p:cNvPr id="533" name="PREVISIONI EXPORT [VARIAZIONI SU ANNO PRECEDENTE]"/>
          <p:cNvSpPr txBox="1"/>
          <p:nvPr/>
        </p:nvSpPr>
        <p:spPr>
          <a:xfrm>
            <a:off x="0" y="1004411"/>
            <a:ext cx="1655763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171450" indent="-171450">
              <a:buClr>
                <a:srgbClr val="C00000"/>
              </a:buClr>
              <a:buSzPct val="100000"/>
              <a:buFont typeface="Century Gothic"/>
              <a:buChar char="▐"/>
              <a:defRPr b="1" sz="9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PREVISIONI EXPORT [VARIAZIONI SU ANNO PRECEDENTE]</a:t>
            </a:r>
          </a:p>
        </p:txBody>
      </p:sp>
      <p:pic>
        <p:nvPicPr>
          <p:cNvPr id="53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71887" y="1260475"/>
            <a:ext cx="5057776" cy="3781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INTERNAZIONALIZZAZIONE"/>
          <p:cNvSpPr txBox="1"/>
          <p:nvPr/>
        </p:nvSpPr>
        <p:spPr>
          <a:xfrm>
            <a:off x="792162" y="1043622"/>
            <a:ext cx="755967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r">
              <a:spcBef>
                <a:spcPts val="1200"/>
              </a:spcBef>
              <a:defRPr b="1"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INTERNAZIONALIZZAZIONE</a:t>
            </a:r>
          </a:p>
        </p:txBody>
      </p:sp>
      <p:sp>
        <p:nvSpPr>
          <p:cNvPr id="538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541" name="Gruppo"/>
          <p:cNvGrpSpPr/>
          <p:nvPr/>
        </p:nvGrpSpPr>
        <p:grpSpPr>
          <a:xfrm>
            <a:off x="792162" y="1800224"/>
            <a:ext cx="7559676" cy="2700339"/>
            <a:chOff x="0" y="0"/>
            <a:chExt cx="7559675" cy="2700337"/>
          </a:xfrm>
        </p:grpSpPr>
        <p:sp>
          <p:nvSpPr>
            <p:cNvPr id="539" name="Rettangolo"/>
            <p:cNvSpPr/>
            <p:nvPr/>
          </p:nvSpPr>
          <p:spPr>
            <a:xfrm>
              <a:off x="0" y="0"/>
              <a:ext cx="7559675" cy="2700338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540" name="IN PROVINCIA DI TERNI LA DINAMICA DELL’EXPORT NELL’ULTIMO DECENNIO SI CONTRADDISTINGUE PER UNA DEBOLE CRESCITA (+6%), SOPRATTUTTO SE PARAGONATA AL TREND REGIONALE (+34%). TUTTAVIA, L’EXPORT A TERNI INCIDE IN MISURA MAGGIORE SULL’ECONOMIA PROVINICALE (28% DEL VALORE AGGIUNTO), DATO SUPERIORE DI 7 PUNTI PERCENTUALI ALLA MEDIA DELL’UMBRIA.…"/>
            <p:cNvSpPr txBox="1"/>
            <p:nvPr/>
          </p:nvSpPr>
          <p:spPr>
            <a:xfrm>
              <a:off x="0" y="0"/>
              <a:ext cx="7559675" cy="2651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1450" indent="-171450">
                <a:spcBef>
                  <a:spcPts val="7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 PROVINCIA DI TERNI LA DINAMICA DELL’EXPORT NELL’ULTIMO DECENNIO SI CONTRADDISTINGUE PER UNA DEBOLE CRESCITA (+6%), SOPRATTUTTO SE PARAGONATA AL TREND REGIONALE (+34%). TUTTAVIA, L’EXPORT A TERNI INCIDE IN MISURA MAGGIORE SULL’ECONOMIA PROVINICALE (28% DEL VALORE AGGIUNTO), DATO SUPERIORE DI 7 PUNTI PERCENTUALI ALLA MEDIA DELL’UMBRIA.</a:t>
              </a:r>
            </a:p>
            <a:p>
              <a:pPr marL="171450" indent="-171450">
                <a:spcBef>
                  <a:spcPts val="7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DIVERSAMENTE DAL QUADRO REGIONALE, A TERNI I COMPARTI «MADE» RIVESTONO UN RUOLO SECONDARIO NELLE ESPORTAZIONI, RAPPRENTANDO COMPLESSIVAMENTE IL 25% DELL’EXPORT PROVINCIALE. IL PRINCIPALE COMPARTO RIMANE LA METALLURGIA, ANCHE SE IN FLESSIONE.</a:t>
              </a:r>
            </a:p>
            <a:p>
              <a:pPr marL="171450" indent="-171450">
                <a:spcBef>
                  <a:spcPts val="7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TUTTAVIA, I COMPARTI LEGATI AL MADE IN ITALY FANNO SEGNARE UNA DINAMICA DELLE ESPORTAZIONI (+13%) MIGLIORE DI QUELLA MANIFESTATA DAGLI ALTRI COMPARTI (+4%).</a:t>
              </a:r>
            </a:p>
            <a:p>
              <a:pPr marL="171450" indent="-171450">
                <a:spcBef>
                  <a:spcPts val="7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L’IMPATTO DEL COVID-19 SI FA SENTIRE ANCHE SULL’EXPORT: NEL PRIMO SEMESTRE 2020 LE ESPORTAZIONI DI TERNI SONO DIMINUITE DEL 13% RISPETTO A PRIMI SEI MESI DEL 2019. A FINE ANNO L’EXPORT DOVREBBE FLETTERE DEL 9,3%, PERDITA TUTTAVIA PIÙ CONTENUTA RISPETTO ALL’UMBRIA.</a:t>
              </a:r>
            </a:p>
          </p:txBody>
        </p:sp>
      </p:grpSp>
      <p:grpSp>
        <p:nvGrpSpPr>
          <p:cNvPr id="544" name="Gruppo"/>
          <p:cNvGrpSpPr/>
          <p:nvPr/>
        </p:nvGrpSpPr>
        <p:grpSpPr>
          <a:xfrm>
            <a:off x="0" y="0"/>
            <a:ext cx="792163" cy="1800225"/>
            <a:chOff x="0" y="0"/>
            <a:chExt cx="792162" cy="1800225"/>
          </a:xfrm>
        </p:grpSpPr>
        <p:sp>
          <p:nvSpPr>
            <p:cNvPr id="542" name="Rettangolo"/>
            <p:cNvSpPr/>
            <p:nvPr/>
          </p:nvSpPr>
          <p:spPr>
            <a:xfrm>
              <a:off x="0" y="0"/>
              <a:ext cx="792163" cy="18002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543" name="4"/>
            <p:cNvSpPr txBox="1"/>
            <p:nvPr/>
          </p:nvSpPr>
          <p:spPr>
            <a:xfrm>
              <a:off x="0" y="670242"/>
              <a:ext cx="79216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4</a:t>
              </a:r>
            </a:p>
          </p:txBody>
        </p:sp>
      </p:grpSp>
      <p:pic>
        <p:nvPicPr>
          <p:cNvPr id="545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ruppo"/>
          <p:cNvGrpSpPr/>
          <p:nvPr/>
        </p:nvGrpSpPr>
        <p:grpSpPr>
          <a:xfrm>
            <a:off x="792162" y="1800225"/>
            <a:ext cx="7559676" cy="1044575"/>
            <a:chOff x="0" y="0"/>
            <a:chExt cx="7559675" cy="1044575"/>
          </a:xfrm>
        </p:grpSpPr>
        <p:sp>
          <p:nvSpPr>
            <p:cNvPr id="547" name="Rettangolo"/>
            <p:cNvSpPr/>
            <p:nvPr/>
          </p:nvSpPr>
          <p:spPr>
            <a:xfrm>
              <a:off x="0" y="0"/>
              <a:ext cx="7559675" cy="1044575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00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548" name="MOVIMENTO TURISTICO"/>
            <p:cNvSpPr txBox="1"/>
            <p:nvPr/>
          </p:nvSpPr>
          <p:spPr>
            <a:xfrm>
              <a:off x="0" y="324167"/>
              <a:ext cx="7559675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200"/>
                </a:spcBef>
                <a:defRPr b="1" sz="200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MOVIMENTO TURISTICO</a:t>
              </a:r>
            </a:p>
          </p:txBody>
        </p:sp>
      </p:grpSp>
      <p:sp>
        <p:nvSpPr>
          <p:cNvPr id="550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553" name="Gruppo"/>
          <p:cNvGrpSpPr/>
          <p:nvPr/>
        </p:nvGrpSpPr>
        <p:grpSpPr>
          <a:xfrm>
            <a:off x="0" y="0"/>
            <a:ext cx="792163" cy="1800225"/>
            <a:chOff x="0" y="0"/>
            <a:chExt cx="792162" cy="1800225"/>
          </a:xfrm>
        </p:grpSpPr>
        <p:sp>
          <p:nvSpPr>
            <p:cNvPr id="551" name="Rettangolo"/>
            <p:cNvSpPr/>
            <p:nvPr/>
          </p:nvSpPr>
          <p:spPr>
            <a:xfrm>
              <a:off x="0" y="0"/>
              <a:ext cx="792163" cy="18002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552" name="5"/>
            <p:cNvSpPr txBox="1"/>
            <p:nvPr/>
          </p:nvSpPr>
          <p:spPr>
            <a:xfrm>
              <a:off x="0" y="670242"/>
              <a:ext cx="79216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5</a:t>
              </a:r>
            </a:p>
          </p:txBody>
        </p:sp>
      </p:grpSp>
      <p:pic>
        <p:nvPicPr>
          <p:cNvPr id="55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Rettangolo"/>
          <p:cNvSpPr/>
          <p:nvPr/>
        </p:nvSpPr>
        <p:spPr>
          <a:xfrm>
            <a:off x="8351837" y="1803400"/>
            <a:ext cx="792163" cy="1044575"/>
          </a:xfrm>
          <a:prstGeom prst="rect">
            <a:avLst/>
          </a:prstGeom>
          <a:solidFill>
            <a:srgbClr val="DCE6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spcBef>
                <a:spcPts val="1900"/>
              </a:spcBef>
              <a:defRPr b="1"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56" name="Rettangolo"/>
          <p:cNvSpPr/>
          <p:nvPr/>
        </p:nvSpPr>
        <p:spPr>
          <a:xfrm>
            <a:off x="0" y="4284662"/>
            <a:ext cx="2232025" cy="858838"/>
          </a:xfrm>
          <a:prstGeom prst="rect">
            <a:avLst/>
          </a:prstGeom>
          <a:solidFill>
            <a:srgbClr val="DCE6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spcBef>
                <a:spcPts val="1900"/>
              </a:spcBef>
              <a:defRPr b="1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557" name="Scena castello" descr="Scena castell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162" y="2843212"/>
            <a:ext cx="1439863" cy="1441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ruppo"/>
          <p:cNvGrpSpPr/>
          <p:nvPr/>
        </p:nvGrpSpPr>
        <p:grpSpPr>
          <a:xfrm>
            <a:off x="344487" y="3651249"/>
            <a:ext cx="8455026" cy="1196976"/>
            <a:chOff x="0" y="0"/>
            <a:chExt cx="8455024" cy="1196975"/>
          </a:xfrm>
        </p:grpSpPr>
        <p:grpSp>
          <p:nvGrpSpPr>
            <p:cNvPr id="563" name="Gruppo"/>
            <p:cNvGrpSpPr/>
            <p:nvPr/>
          </p:nvGrpSpPr>
          <p:grpSpPr>
            <a:xfrm>
              <a:off x="3383804" y="-1"/>
              <a:ext cx="1689004" cy="1196977"/>
              <a:chOff x="0" y="0"/>
              <a:chExt cx="1689002" cy="1196975"/>
            </a:xfrm>
          </p:grpSpPr>
          <p:pic>
            <p:nvPicPr>
              <p:cNvPr id="559" name="Vacanza" descr="Vacanza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-1"/>
                <a:ext cx="563531" cy="5524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60" name="Viaggio" descr="Viaggio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644525"/>
                <a:ext cx="563531" cy="5524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61" name="ATTIVITÀ DI INTRATTENIMENTO"/>
              <p:cNvSpPr txBox="1"/>
              <p:nvPr/>
            </p:nvSpPr>
            <p:spPr>
              <a:xfrm>
                <a:off x="563530" y="103504"/>
                <a:ext cx="1125473" cy="345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 b="1" sz="80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ATTIVITÀ DI INTRATTENIMENTO</a:t>
                </a:r>
              </a:p>
            </p:txBody>
          </p:sp>
          <p:sp>
            <p:nvSpPr>
              <p:cNvPr id="562" name="AGENZIE DI VIAGGIO E TOUR OPERATOR"/>
              <p:cNvSpPr txBox="1"/>
              <p:nvPr/>
            </p:nvSpPr>
            <p:spPr>
              <a:xfrm>
                <a:off x="563530" y="684530"/>
                <a:ext cx="1125473" cy="472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 b="1" sz="80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AGENZIE DI VIAGGIO E TOUR OPERATOR</a:t>
                </a:r>
              </a:p>
            </p:txBody>
          </p:sp>
        </p:grpSp>
        <p:grpSp>
          <p:nvGrpSpPr>
            <p:cNvPr id="570" name="Gruppo"/>
            <p:cNvGrpSpPr/>
            <p:nvPr/>
          </p:nvGrpSpPr>
          <p:grpSpPr>
            <a:xfrm>
              <a:off x="1691902" y="-1"/>
              <a:ext cx="1689003" cy="1196852"/>
              <a:chOff x="0" y="0"/>
              <a:chExt cx="1689002" cy="1196850"/>
            </a:xfrm>
          </p:grpSpPr>
          <p:grpSp>
            <p:nvGrpSpPr>
              <p:cNvPr id="566" name="Gruppo"/>
              <p:cNvGrpSpPr/>
              <p:nvPr/>
            </p:nvGrpSpPr>
            <p:grpSpPr>
              <a:xfrm>
                <a:off x="0" y="-1"/>
                <a:ext cx="1687416" cy="552451"/>
                <a:chOff x="0" y="0"/>
                <a:chExt cx="1687415" cy="552450"/>
              </a:xfrm>
            </p:grpSpPr>
            <p:pic>
              <p:nvPicPr>
                <p:cNvPr id="564" name="Forchetta e coltello" descr="Forchetta e coltello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561943" cy="55245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565" name="RISTORAZIONE"/>
                <p:cNvSpPr txBox="1"/>
                <p:nvPr/>
              </p:nvSpPr>
              <p:spPr>
                <a:xfrm>
                  <a:off x="561942" y="167005"/>
                  <a:ext cx="1125474" cy="2184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>
                    <a:defRPr b="1" sz="8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pPr/>
                  <a:r>
                    <a:t>RISTORAZIONE</a:t>
                  </a:r>
                </a:p>
              </p:txBody>
            </p:sp>
          </p:grpSp>
          <p:grpSp>
            <p:nvGrpSpPr>
              <p:cNvPr id="569" name="Gruppo"/>
              <p:cNvGrpSpPr/>
              <p:nvPr/>
            </p:nvGrpSpPr>
            <p:grpSpPr>
              <a:xfrm>
                <a:off x="0" y="644400"/>
                <a:ext cx="1689003" cy="552451"/>
                <a:chOff x="0" y="0"/>
                <a:chExt cx="1689002" cy="552450"/>
              </a:xfrm>
            </p:grpSpPr>
            <p:pic>
              <p:nvPicPr>
                <p:cNvPr id="567" name="Pilastro greco" descr="Pilastro greco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563531" cy="55245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568" name="MUSEI E ATTIVITÀ CULTURALI"/>
                <p:cNvSpPr txBox="1"/>
                <p:nvPr/>
              </p:nvSpPr>
              <p:spPr>
                <a:xfrm>
                  <a:off x="563530" y="103505"/>
                  <a:ext cx="1125473" cy="3454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>
                    <a:defRPr b="1" sz="8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pPr/>
                  <a:r>
                    <a:t>MUSEI E ATTIVITÀ CULTURALI</a:t>
                  </a:r>
                </a:p>
              </p:txBody>
            </p:sp>
          </p:grpSp>
        </p:grpSp>
        <p:grpSp>
          <p:nvGrpSpPr>
            <p:cNvPr id="575" name="Gruppo"/>
            <p:cNvGrpSpPr/>
            <p:nvPr/>
          </p:nvGrpSpPr>
          <p:grpSpPr>
            <a:xfrm>
              <a:off x="5075707" y="-1"/>
              <a:ext cx="1687416" cy="1196977"/>
              <a:chOff x="0" y="0"/>
              <a:chExt cx="1687415" cy="1196975"/>
            </a:xfrm>
          </p:grpSpPr>
          <p:pic>
            <p:nvPicPr>
              <p:cNvPr id="571" name="Relatore" descr="Relatore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-1"/>
                <a:ext cx="561943" cy="5524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2" name="Scooter" descr="Scooter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644525"/>
                <a:ext cx="561943" cy="5524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73" name="ORGANIZZAZIONE DI CONVEGNI E FIERE"/>
              <p:cNvSpPr txBox="1"/>
              <p:nvPr/>
            </p:nvSpPr>
            <p:spPr>
              <a:xfrm>
                <a:off x="561942" y="103504"/>
                <a:ext cx="1125474" cy="345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 b="1" sz="80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ORGANIZZAZIONE DI CONVEGNI E FIERE</a:t>
                </a:r>
              </a:p>
            </p:txBody>
          </p:sp>
          <p:sp>
            <p:nvSpPr>
              <p:cNvPr id="574" name="NOLEGGIO"/>
              <p:cNvSpPr txBox="1"/>
              <p:nvPr/>
            </p:nvSpPr>
            <p:spPr>
              <a:xfrm>
                <a:off x="561942" y="811530"/>
                <a:ext cx="1125474" cy="218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 b="1" sz="80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NOLEGGIO</a:t>
                </a:r>
              </a:p>
            </p:txBody>
          </p:sp>
        </p:grpSp>
        <p:grpSp>
          <p:nvGrpSpPr>
            <p:cNvPr id="580" name="Gruppo"/>
            <p:cNvGrpSpPr/>
            <p:nvPr/>
          </p:nvGrpSpPr>
          <p:grpSpPr>
            <a:xfrm>
              <a:off x="6767609" y="-1"/>
              <a:ext cx="1687416" cy="1196977"/>
              <a:chOff x="0" y="0"/>
              <a:chExt cx="1687415" cy="1196975"/>
            </a:xfrm>
          </p:grpSpPr>
          <p:pic>
            <p:nvPicPr>
              <p:cNvPr id="576" name="Decollo" descr="Decollo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644525"/>
                <a:ext cx="561943" cy="5524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7" name="Fontana" descr="Fontana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-1"/>
                <a:ext cx="561943" cy="5524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78" name="STABILIMENTI TERMALI"/>
              <p:cNvSpPr txBox="1"/>
              <p:nvPr/>
            </p:nvSpPr>
            <p:spPr>
              <a:xfrm>
                <a:off x="561942" y="103504"/>
                <a:ext cx="1125474" cy="345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 b="1" sz="80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STABILIMENTI TERMALI</a:t>
                </a:r>
              </a:p>
            </p:txBody>
          </p:sp>
          <p:sp>
            <p:nvSpPr>
              <p:cNvPr id="579" name="TRASPORTO AEREO"/>
              <p:cNvSpPr txBox="1"/>
              <p:nvPr/>
            </p:nvSpPr>
            <p:spPr>
              <a:xfrm>
                <a:off x="561942" y="811530"/>
                <a:ext cx="1125474" cy="218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 b="1" sz="80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TRASPORTO AEREO</a:t>
                </a:r>
              </a:p>
            </p:txBody>
          </p:sp>
        </p:grpSp>
        <p:grpSp>
          <p:nvGrpSpPr>
            <p:cNvPr id="587" name="Gruppo"/>
            <p:cNvGrpSpPr/>
            <p:nvPr/>
          </p:nvGrpSpPr>
          <p:grpSpPr>
            <a:xfrm>
              <a:off x="0" y="-1"/>
              <a:ext cx="1689003" cy="1196977"/>
              <a:chOff x="0" y="0"/>
              <a:chExt cx="1689002" cy="1196975"/>
            </a:xfrm>
          </p:grpSpPr>
          <p:grpSp>
            <p:nvGrpSpPr>
              <p:cNvPr id="583" name="Gruppo"/>
              <p:cNvGrpSpPr/>
              <p:nvPr/>
            </p:nvGrpSpPr>
            <p:grpSpPr>
              <a:xfrm>
                <a:off x="0" y="644525"/>
                <a:ext cx="1689003" cy="552451"/>
                <a:chOff x="0" y="0"/>
                <a:chExt cx="1689002" cy="552450"/>
              </a:xfrm>
            </p:grpSpPr>
            <p:pic>
              <p:nvPicPr>
                <p:cNvPr id="581" name="Dormire" descr="Dormire"/>
                <p:cNvPicPr>
                  <a:picLocks noChangeAspect="1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563531" cy="55245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582" name="ALLOGGIO"/>
                <p:cNvSpPr txBox="1"/>
                <p:nvPr/>
              </p:nvSpPr>
              <p:spPr>
                <a:xfrm>
                  <a:off x="563530" y="167005"/>
                  <a:ext cx="1125473" cy="2184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>
                    <a:defRPr b="1" sz="8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pPr/>
                  <a:r>
                    <a:t>ALLOGGIO</a:t>
                  </a:r>
                </a:p>
              </p:txBody>
            </p:sp>
          </p:grpSp>
          <p:grpSp>
            <p:nvGrpSpPr>
              <p:cNvPr id="586" name="Gruppo"/>
              <p:cNvGrpSpPr/>
              <p:nvPr/>
            </p:nvGrpSpPr>
            <p:grpSpPr>
              <a:xfrm>
                <a:off x="0" y="-1"/>
                <a:ext cx="1296914" cy="552451"/>
                <a:chOff x="0" y="0"/>
                <a:chExt cx="1296913" cy="552450"/>
              </a:xfrm>
            </p:grpSpPr>
            <p:sp>
              <p:nvSpPr>
                <p:cNvPr id="584" name="Rettangolo"/>
                <p:cNvSpPr/>
                <p:nvPr/>
              </p:nvSpPr>
              <p:spPr>
                <a:xfrm>
                  <a:off x="0" y="0"/>
                  <a:ext cx="1296914" cy="55245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b="1" sz="11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585" name="LA FILIERA DEL TURISMO"/>
                <p:cNvSpPr txBox="1"/>
                <p:nvPr/>
              </p:nvSpPr>
              <p:spPr>
                <a:xfrm>
                  <a:off x="0" y="65404"/>
                  <a:ext cx="1296914" cy="421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marL="171450" indent="-171450">
                    <a:buClr>
                      <a:srgbClr val="C00000"/>
                    </a:buClr>
                    <a:buSzPct val="100000"/>
                    <a:buFont typeface="Century Gothic"/>
                    <a:buChar char="▐"/>
                    <a:defRPr b="1" sz="11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pPr/>
                  <a:r>
                    <a:t>LA FILIERA DEL TURISMO</a:t>
                  </a:r>
                </a:p>
              </p:txBody>
            </p:sp>
          </p:grpSp>
        </p:grpSp>
      </p:grpSp>
      <p:sp>
        <p:nvSpPr>
          <p:cNvPr id="589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592" name="Gruppo"/>
          <p:cNvGrpSpPr/>
          <p:nvPr/>
        </p:nvGrpSpPr>
        <p:grpSpPr>
          <a:xfrm>
            <a:off x="2159000" y="0"/>
            <a:ext cx="4826000" cy="720725"/>
            <a:chOff x="0" y="0"/>
            <a:chExt cx="4826000" cy="720725"/>
          </a:xfrm>
        </p:grpSpPr>
        <p:sp>
          <p:nvSpPr>
            <p:cNvPr id="590" name="Rettangolo"/>
            <p:cNvSpPr/>
            <p:nvPr/>
          </p:nvSpPr>
          <p:spPr>
            <a:xfrm>
              <a:off x="0" y="0"/>
              <a:ext cx="4826000" cy="7207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06400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591" name="LA PROVINCIA DI TERNI VALE TRA IL 14 E IL 16% DEL TURISMO UMBRO"/>
            <p:cNvSpPr txBox="1"/>
            <p:nvPr/>
          </p:nvSpPr>
          <p:spPr>
            <a:xfrm>
              <a:off x="0" y="25082"/>
              <a:ext cx="4826000" cy="670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06400">
                <a:lnSpc>
                  <a:spcPct val="90000"/>
                </a:lnSpc>
                <a:buClr>
                  <a:srgbClr val="C00000"/>
                </a:buClr>
                <a:buSzPct val="100000"/>
                <a:buFont typeface="Century Gothic"/>
                <a:buChar char="▐"/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LA PROVINCIA DI TERNI VALE TRA IL 14 E IL 16% DEL TURISMO UMBRO</a:t>
              </a:r>
            </a:p>
          </p:txBody>
        </p:sp>
      </p:grpSp>
      <p:pic>
        <p:nvPicPr>
          <p:cNvPr id="593" name="image.jpeg" descr="image.jpe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6" name="Gruppo"/>
          <p:cNvGrpSpPr/>
          <p:nvPr/>
        </p:nvGrpSpPr>
        <p:grpSpPr>
          <a:xfrm>
            <a:off x="1655762" y="1042987"/>
            <a:ext cx="719138" cy="720726"/>
            <a:chOff x="0" y="0"/>
            <a:chExt cx="719137" cy="720725"/>
          </a:xfrm>
        </p:grpSpPr>
        <p:sp>
          <p:nvSpPr>
            <p:cNvPr id="594" name="Quadrato"/>
            <p:cNvSpPr/>
            <p:nvPr/>
          </p:nvSpPr>
          <p:spPr>
            <a:xfrm>
              <a:off x="0" y="0"/>
              <a:ext cx="719138" cy="720725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0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595" name="TURISMO"/>
            <p:cNvSpPr txBox="1"/>
            <p:nvPr/>
          </p:nvSpPr>
          <p:spPr>
            <a:xfrm>
              <a:off x="0" y="238442"/>
              <a:ext cx="719138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600"/>
                </a:spcBef>
                <a:defRPr b="1" sz="10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TURISMO</a:t>
              </a:r>
            </a:p>
          </p:txBody>
        </p:sp>
      </p:grpSp>
      <p:grpSp>
        <p:nvGrpSpPr>
          <p:cNvPr id="599" name="Gruppo"/>
          <p:cNvGrpSpPr/>
          <p:nvPr/>
        </p:nvGrpSpPr>
        <p:grpSpPr>
          <a:xfrm>
            <a:off x="2411412" y="1042987"/>
            <a:ext cx="719138" cy="720726"/>
            <a:chOff x="0" y="0"/>
            <a:chExt cx="719137" cy="720725"/>
          </a:xfrm>
        </p:grpSpPr>
        <p:sp>
          <p:nvSpPr>
            <p:cNvPr id="597" name="Quadrato"/>
            <p:cNvSpPr/>
            <p:nvPr/>
          </p:nvSpPr>
          <p:spPr>
            <a:xfrm>
              <a:off x="0" y="0"/>
              <a:ext cx="719138" cy="7207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598" name="QUOTA SUL TOTALE PROV."/>
            <p:cNvSpPr txBox="1"/>
            <p:nvPr/>
          </p:nvSpPr>
          <p:spPr>
            <a:xfrm>
              <a:off x="0" y="9842"/>
              <a:ext cx="719138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600"/>
                </a:spcBef>
                <a:defRPr b="1" sz="1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QUOTA SUL TOTALE PROV.</a:t>
              </a:r>
            </a:p>
          </p:txBody>
        </p:sp>
      </p:grpSp>
      <p:grpSp>
        <p:nvGrpSpPr>
          <p:cNvPr id="602" name="Gruppo"/>
          <p:cNvGrpSpPr/>
          <p:nvPr/>
        </p:nvGrpSpPr>
        <p:grpSpPr>
          <a:xfrm>
            <a:off x="0" y="1800225"/>
            <a:ext cx="1619250" cy="539750"/>
            <a:chOff x="0" y="0"/>
            <a:chExt cx="1619250" cy="539750"/>
          </a:xfrm>
        </p:grpSpPr>
        <p:sp>
          <p:nvSpPr>
            <p:cNvPr id="600" name="Rettangolo"/>
            <p:cNvSpPr/>
            <p:nvPr/>
          </p:nvSpPr>
          <p:spPr>
            <a:xfrm>
              <a:off x="0" y="0"/>
              <a:ext cx="1619250" cy="53975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601" name="UNITÀ LOCALI"/>
            <p:cNvSpPr txBox="1"/>
            <p:nvPr/>
          </p:nvSpPr>
          <p:spPr>
            <a:xfrm>
              <a:off x="0" y="128905"/>
              <a:ext cx="1619250" cy="281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UNITÀ LOCALI</a:t>
              </a:r>
            </a:p>
          </p:txBody>
        </p:sp>
      </p:grpSp>
      <p:grpSp>
        <p:nvGrpSpPr>
          <p:cNvPr id="605" name="Gruppo"/>
          <p:cNvGrpSpPr/>
          <p:nvPr/>
        </p:nvGrpSpPr>
        <p:grpSpPr>
          <a:xfrm>
            <a:off x="0" y="2376487"/>
            <a:ext cx="1619250" cy="539751"/>
            <a:chOff x="0" y="0"/>
            <a:chExt cx="1619250" cy="539750"/>
          </a:xfrm>
        </p:grpSpPr>
        <p:sp>
          <p:nvSpPr>
            <p:cNvPr id="603" name="Rettangolo"/>
            <p:cNvSpPr/>
            <p:nvPr/>
          </p:nvSpPr>
          <p:spPr>
            <a:xfrm>
              <a:off x="0" y="0"/>
              <a:ext cx="1619250" cy="53975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604" name="ADDETTI"/>
            <p:cNvSpPr txBox="1"/>
            <p:nvPr/>
          </p:nvSpPr>
          <p:spPr>
            <a:xfrm>
              <a:off x="0" y="128905"/>
              <a:ext cx="1619250" cy="281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ADDETTI</a:t>
              </a:r>
            </a:p>
          </p:txBody>
        </p:sp>
      </p:grpSp>
      <p:grpSp>
        <p:nvGrpSpPr>
          <p:cNvPr id="608" name="Gruppo"/>
          <p:cNvGrpSpPr/>
          <p:nvPr/>
        </p:nvGrpSpPr>
        <p:grpSpPr>
          <a:xfrm>
            <a:off x="1655762" y="1800225"/>
            <a:ext cx="719138" cy="539750"/>
            <a:chOff x="0" y="0"/>
            <a:chExt cx="719137" cy="539750"/>
          </a:xfrm>
        </p:grpSpPr>
        <p:sp>
          <p:nvSpPr>
            <p:cNvPr id="606" name="Rettangolo"/>
            <p:cNvSpPr/>
            <p:nvPr/>
          </p:nvSpPr>
          <p:spPr>
            <a:xfrm>
              <a:off x="0" y="0"/>
              <a:ext cx="719138" cy="539750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607" name="1.500"/>
            <p:cNvSpPr txBox="1"/>
            <p:nvPr/>
          </p:nvSpPr>
          <p:spPr>
            <a:xfrm>
              <a:off x="0" y="128905"/>
              <a:ext cx="719138" cy="281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1.500</a:t>
              </a:r>
            </a:p>
          </p:txBody>
        </p:sp>
      </p:grpSp>
      <p:grpSp>
        <p:nvGrpSpPr>
          <p:cNvPr id="611" name="Gruppo"/>
          <p:cNvGrpSpPr/>
          <p:nvPr/>
        </p:nvGrpSpPr>
        <p:grpSpPr>
          <a:xfrm>
            <a:off x="1655762" y="2376487"/>
            <a:ext cx="719138" cy="539751"/>
            <a:chOff x="0" y="0"/>
            <a:chExt cx="719137" cy="539750"/>
          </a:xfrm>
        </p:grpSpPr>
        <p:sp>
          <p:nvSpPr>
            <p:cNvPr id="609" name="Rettangolo"/>
            <p:cNvSpPr/>
            <p:nvPr/>
          </p:nvSpPr>
          <p:spPr>
            <a:xfrm>
              <a:off x="0" y="0"/>
              <a:ext cx="719138" cy="539750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610" name="5.500"/>
            <p:cNvSpPr txBox="1"/>
            <p:nvPr/>
          </p:nvSpPr>
          <p:spPr>
            <a:xfrm>
              <a:off x="0" y="128905"/>
              <a:ext cx="719138" cy="281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5.500</a:t>
              </a:r>
            </a:p>
          </p:txBody>
        </p:sp>
      </p:grpSp>
      <p:grpSp>
        <p:nvGrpSpPr>
          <p:cNvPr id="614" name="Gruppo"/>
          <p:cNvGrpSpPr/>
          <p:nvPr/>
        </p:nvGrpSpPr>
        <p:grpSpPr>
          <a:xfrm>
            <a:off x="2411412" y="1800225"/>
            <a:ext cx="719138" cy="539750"/>
            <a:chOff x="0" y="0"/>
            <a:chExt cx="719137" cy="539750"/>
          </a:xfrm>
        </p:grpSpPr>
        <p:sp>
          <p:nvSpPr>
            <p:cNvPr id="612" name="Rettangolo"/>
            <p:cNvSpPr/>
            <p:nvPr/>
          </p:nvSpPr>
          <p:spPr>
            <a:xfrm>
              <a:off x="0" y="0"/>
              <a:ext cx="719138" cy="53975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613" name="8,8%"/>
            <p:cNvSpPr txBox="1"/>
            <p:nvPr/>
          </p:nvSpPr>
          <p:spPr>
            <a:xfrm>
              <a:off x="0" y="116205"/>
              <a:ext cx="719138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800"/>
                </a:spcBef>
                <a:defRPr b="1" sz="1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8,8%</a:t>
              </a:r>
            </a:p>
          </p:txBody>
        </p:sp>
      </p:grpSp>
      <p:grpSp>
        <p:nvGrpSpPr>
          <p:cNvPr id="617" name="Gruppo"/>
          <p:cNvGrpSpPr/>
          <p:nvPr/>
        </p:nvGrpSpPr>
        <p:grpSpPr>
          <a:xfrm>
            <a:off x="2411412" y="2376487"/>
            <a:ext cx="719138" cy="539751"/>
            <a:chOff x="0" y="0"/>
            <a:chExt cx="719137" cy="539750"/>
          </a:xfrm>
        </p:grpSpPr>
        <p:sp>
          <p:nvSpPr>
            <p:cNvPr id="615" name="Rettangolo"/>
            <p:cNvSpPr/>
            <p:nvPr/>
          </p:nvSpPr>
          <p:spPr>
            <a:xfrm>
              <a:off x="0" y="0"/>
              <a:ext cx="719138" cy="53975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616" name="9,6%"/>
            <p:cNvSpPr txBox="1"/>
            <p:nvPr/>
          </p:nvSpPr>
          <p:spPr>
            <a:xfrm>
              <a:off x="0" y="116205"/>
              <a:ext cx="719138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800"/>
                </a:spcBef>
                <a:defRPr b="1" sz="1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9,6%</a:t>
              </a:r>
            </a:p>
          </p:txBody>
        </p:sp>
      </p:grpSp>
      <p:sp>
        <p:nvSpPr>
          <p:cNvPr id="618" name="I NUMERI DELL’ECONOMIA DEL TURISMO IN PROVINCIA DI TERNI"/>
          <p:cNvSpPr txBox="1"/>
          <p:nvPr/>
        </p:nvSpPr>
        <p:spPr>
          <a:xfrm>
            <a:off x="0" y="1078229"/>
            <a:ext cx="161925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171450" indent="-171450">
              <a:buClr>
                <a:srgbClr val="C00000"/>
              </a:buClr>
              <a:buSzPct val="100000"/>
              <a:buFont typeface="Century Gothic"/>
              <a:buChar char="▐"/>
              <a:defRPr b="1" sz="9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 NUMERI DELL’ECONOMIA DEL TURISMO IN PROVINCIA DI TERNI</a:t>
            </a:r>
          </a:p>
        </p:txBody>
      </p:sp>
      <p:sp>
        <p:nvSpPr>
          <p:cNvPr id="619" name="NOTA: DATI STIMATI…"/>
          <p:cNvSpPr txBox="1"/>
          <p:nvPr/>
        </p:nvSpPr>
        <p:spPr>
          <a:xfrm>
            <a:off x="0" y="2952750"/>
            <a:ext cx="313055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NOTA: DATI STIMATI</a:t>
            </a:r>
          </a:p>
          <a:p>
            <a: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ELABORAZIONI SU DATI ISTAT</a:t>
            </a:r>
          </a:p>
        </p:txBody>
      </p:sp>
      <p:grpSp>
        <p:nvGrpSpPr>
          <p:cNvPr id="622" name="Gruppo"/>
          <p:cNvGrpSpPr/>
          <p:nvPr/>
        </p:nvGrpSpPr>
        <p:grpSpPr>
          <a:xfrm>
            <a:off x="3883025" y="1042987"/>
            <a:ext cx="2601913" cy="2146301"/>
            <a:chOff x="0" y="0"/>
            <a:chExt cx="2601912" cy="2146300"/>
          </a:xfrm>
        </p:grpSpPr>
        <p:pic>
          <p:nvPicPr>
            <p:cNvPr id="620" name="image.png" descr="image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2601913" cy="2146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1" name="ARRIVI SUL TOTALE REGIONALE [2019]"/>
            <p:cNvSpPr txBox="1"/>
            <p:nvPr/>
          </p:nvSpPr>
          <p:spPr>
            <a:xfrm>
              <a:off x="464128" y="854798"/>
              <a:ext cx="981100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ARRIVI SUL TOTALE REGIONALE [2019]</a:t>
              </a:r>
            </a:p>
          </p:txBody>
        </p:sp>
      </p:grpSp>
      <p:grpSp>
        <p:nvGrpSpPr>
          <p:cNvPr id="625" name="Gruppo"/>
          <p:cNvGrpSpPr/>
          <p:nvPr/>
        </p:nvGrpSpPr>
        <p:grpSpPr>
          <a:xfrm>
            <a:off x="6542087" y="1042987"/>
            <a:ext cx="2601913" cy="2146301"/>
            <a:chOff x="0" y="0"/>
            <a:chExt cx="2601912" cy="2146300"/>
          </a:xfrm>
        </p:grpSpPr>
        <p:pic>
          <p:nvPicPr>
            <p:cNvPr id="623" name="image.png" descr="image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2601913" cy="2146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4" name="PRESENZE SUL TOTALE REGIONALE [2019]"/>
            <p:cNvSpPr txBox="1"/>
            <p:nvPr/>
          </p:nvSpPr>
          <p:spPr>
            <a:xfrm>
              <a:off x="464127" y="869666"/>
              <a:ext cx="981100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PRESENZE SUL TOTALE REGIONALE [2019]</a:t>
              </a:r>
            </a:p>
          </p:txBody>
        </p:sp>
      </p:grpSp>
      <p:sp>
        <p:nvSpPr>
          <p:cNvPr id="626" name="ELABORAZIONI SU DATI REGIONE UMBRIA"/>
          <p:cNvSpPr txBox="1"/>
          <p:nvPr/>
        </p:nvSpPr>
        <p:spPr>
          <a:xfrm rot="16200000">
            <a:off x="2953543" y="1944211"/>
            <a:ext cx="143986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ELABORAZIONI SU DATI REGIONE UMBRIA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676" name="Gruppo"/>
          <p:cNvGrpSpPr/>
          <p:nvPr/>
        </p:nvGrpSpPr>
        <p:grpSpPr>
          <a:xfrm>
            <a:off x="-1" y="1368424"/>
            <a:ext cx="2879726" cy="3635377"/>
            <a:chOff x="0" y="0"/>
            <a:chExt cx="2879725" cy="3635375"/>
          </a:xfrm>
        </p:grpSpPr>
        <p:grpSp>
          <p:nvGrpSpPr>
            <p:cNvPr id="645" name="Gruppo"/>
            <p:cNvGrpSpPr/>
            <p:nvPr/>
          </p:nvGrpSpPr>
          <p:grpSpPr>
            <a:xfrm>
              <a:off x="0" y="-1"/>
              <a:ext cx="2879725" cy="1116015"/>
              <a:chOff x="0" y="0"/>
              <a:chExt cx="2879724" cy="1116013"/>
            </a:xfrm>
          </p:grpSpPr>
          <p:grpSp>
            <p:nvGrpSpPr>
              <p:cNvPr id="631" name="Gruppo"/>
              <p:cNvGrpSpPr/>
              <p:nvPr/>
            </p:nvGrpSpPr>
            <p:grpSpPr>
              <a:xfrm>
                <a:off x="0" y="0"/>
                <a:ext cx="1979811" cy="539908"/>
                <a:chOff x="0" y="0"/>
                <a:chExt cx="1979810" cy="539907"/>
              </a:xfrm>
            </p:grpSpPr>
            <p:sp>
              <p:nvSpPr>
                <p:cNvPr id="629" name="Rettangolo"/>
                <p:cNvSpPr/>
                <p:nvPr/>
              </p:nvSpPr>
              <p:spPr>
                <a:xfrm>
                  <a:off x="0" y="0"/>
                  <a:ext cx="1979811" cy="539908"/>
                </a:xfrm>
                <a:prstGeom prst="rect">
                  <a:avLst/>
                </a:prstGeom>
                <a:solidFill>
                  <a:srgbClr val="DCE6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r">
                    <a:spcBef>
                      <a:spcPts val="1900"/>
                    </a:spcBef>
                    <a:defRPr b="1" sz="12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630" name="ITALIANI"/>
                <p:cNvSpPr txBox="1"/>
                <p:nvPr/>
              </p:nvSpPr>
              <p:spPr>
                <a:xfrm>
                  <a:off x="0" y="128983"/>
                  <a:ext cx="1979811" cy="2819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r">
                    <a:spcBef>
                      <a:spcPts val="700"/>
                    </a:spcBef>
                    <a:defRPr b="1" sz="12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pPr/>
                  <a:r>
                    <a:t>ITALIANI</a:t>
                  </a:r>
                </a:p>
              </p:txBody>
            </p:sp>
          </p:grpSp>
          <p:grpSp>
            <p:nvGrpSpPr>
              <p:cNvPr id="634" name="Gruppo"/>
              <p:cNvGrpSpPr/>
              <p:nvPr/>
            </p:nvGrpSpPr>
            <p:grpSpPr>
              <a:xfrm>
                <a:off x="0" y="575901"/>
                <a:ext cx="1979811" cy="539908"/>
                <a:chOff x="0" y="0"/>
                <a:chExt cx="1979810" cy="539907"/>
              </a:xfrm>
            </p:grpSpPr>
            <p:sp>
              <p:nvSpPr>
                <p:cNvPr id="632" name="Rettangolo"/>
                <p:cNvSpPr/>
                <p:nvPr/>
              </p:nvSpPr>
              <p:spPr>
                <a:xfrm>
                  <a:off x="0" y="0"/>
                  <a:ext cx="1979811" cy="539908"/>
                </a:xfrm>
                <a:prstGeom prst="rect">
                  <a:avLst/>
                </a:prstGeom>
                <a:solidFill>
                  <a:srgbClr val="DCE6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r">
                    <a:spcBef>
                      <a:spcPts val="1900"/>
                    </a:spcBef>
                    <a:defRPr b="1" sz="12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633" name="STRANIERI"/>
                <p:cNvSpPr txBox="1"/>
                <p:nvPr/>
              </p:nvSpPr>
              <p:spPr>
                <a:xfrm>
                  <a:off x="0" y="128983"/>
                  <a:ext cx="1979811" cy="2819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r">
                    <a:spcBef>
                      <a:spcPts val="700"/>
                    </a:spcBef>
                    <a:defRPr b="1" sz="12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pPr/>
                  <a:r>
                    <a:t>STRANIERI</a:t>
                  </a:r>
                </a:p>
              </p:txBody>
            </p:sp>
          </p:grpSp>
          <p:pic>
            <p:nvPicPr>
              <p:cNvPr id="635" name="Globo terrestre: Africa ed Europa" descr="Globo terrestre: Africa ed Europa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1438" y="576262"/>
                <a:ext cx="539751" cy="5397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638" name="Immagine che contiene disegnandoDescrizione generata automaticamente"/>
              <p:cNvGrpSpPr/>
              <p:nvPr/>
            </p:nvGrpSpPr>
            <p:grpSpPr>
              <a:xfrm>
                <a:off x="71993" y="0"/>
                <a:ext cx="539949" cy="539908"/>
                <a:chOff x="0" y="0"/>
                <a:chExt cx="539948" cy="539907"/>
              </a:xfrm>
            </p:grpSpPr>
            <p:sp>
              <p:nvSpPr>
                <p:cNvPr id="636" name="Quadrato"/>
                <p:cNvSpPr/>
                <p:nvPr/>
              </p:nvSpPr>
              <p:spPr>
                <a:xfrm>
                  <a:off x="0" y="0"/>
                  <a:ext cx="539949" cy="539908"/>
                </a:xfrm>
                <a:prstGeom prst="rect">
                  <a:avLst/>
                </a:prstGeom>
                <a:solidFill>
                  <a:srgbClr val="DCE6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637" name="Immagine che contiene disegnando  Descrizione generata automaticamente.png" descr="Immagine che contiene disegnando  Descrizione generata automaticamente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539949" cy="53990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641" name="Gruppo"/>
              <p:cNvGrpSpPr/>
              <p:nvPr/>
            </p:nvGrpSpPr>
            <p:grpSpPr>
              <a:xfrm>
                <a:off x="1979810" y="0"/>
                <a:ext cx="899915" cy="539908"/>
                <a:chOff x="0" y="0"/>
                <a:chExt cx="899914" cy="539907"/>
              </a:xfrm>
            </p:grpSpPr>
            <p:sp>
              <p:nvSpPr>
                <p:cNvPr id="639" name="Rettangolo"/>
                <p:cNvSpPr/>
                <p:nvPr/>
              </p:nvSpPr>
              <p:spPr>
                <a:xfrm>
                  <a:off x="0" y="0"/>
                  <a:ext cx="899915" cy="539908"/>
                </a:xfrm>
                <a:prstGeom prst="rect">
                  <a:avLst/>
                </a:prstGeom>
                <a:solidFill>
                  <a:srgbClr val="DCE6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spcBef>
                      <a:spcPts val="1900"/>
                    </a:spcBef>
                    <a:defRPr b="1" sz="14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640" name="68%"/>
                <p:cNvSpPr txBox="1"/>
                <p:nvPr/>
              </p:nvSpPr>
              <p:spPr>
                <a:xfrm>
                  <a:off x="0" y="116283"/>
                  <a:ext cx="899915" cy="3073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spcBef>
                      <a:spcPts val="800"/>
                    </a:spcBef>
                    <a:defRPr b="1" sz="14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pPr/>
                  <a:r>
                    <a:t>68%</a:t>
                  </a:r>
                </a:p>
              </p:txBody>
            </p:sp>
          </p:grpSp>
          <p:grpSp>
            <p:nvGrpSpPr>
              <p:cNvPr id="644" name="Gruppo"/>
              <p:cNvGrpSpPr/>
              <p:nvPr/>
            </p:nvGrpSpPr>
            <p:grpSpPr>
              <a:xfrm>
                <a:off x="1979810" y="575901"/>
                <a:ext cx="899915" cy="539908"/>
                <a:chOff x="0" y="0"/>
                <a:chExt cx="899914" cy="539907"/>
              </a:xfrm>
            </p:grpSpPr>
            <p:sp>
              <p:nvSpPr>
                <p:cNvPr id="642" name="Rettangolo"/>
                <p:cNvSpPr/>
                <p:nvPr/>
              </p:nvSpPr>
              <p:spPr>
                <a:xfrm>
                  <a:off x="0" y="0"/>
                  <a:ext cx="899915" cy="539908"/>
                </a:xfrm>
                <a:prstGeom prst="rect">
                  <a:avLst/>
                </a:prstGeom>
                <a:solidFill>
                  <a:srgbClr val="DCE6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spcBef>
                      <a:spcPts val="1900"/>
                    </a:spcBef>
                    <a:defRPr b="1" sz="14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643" name="32%"/>
                <p:cNvSpPr txBox="1"/>
                <p:nvPr/>
              </p:nvSpPr>
              <p:spPr>
                <a:xfrm>
                  <a:off x="0" y="116283"/>
                  <a:ext cx="899915" cy="3073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spcBef>
                      <a:spcPts val="800"/>
                    </a:spcBef>
                    <a:defRPr b="1" sz="14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pPr/>
                  <a:r>
                    <a:t>32%</a:t>
                  </a:r>
                </a:p>
              </p:txBody>
            </p:sp>
          </p:grpSp>
        </p:grpSp>
        <p:grpSp>
          <p:nvGrpSpPr>
            <p:cNvPr id="660" name="Gruppo"/>
            <p:cNvGrpSpPr/>
            <p:nvPr/>
          </p:nvGrpSpPr>
          <p:grpSpPr>
            <a:xfrm>
              <a:off x="0" y="1259783"/>
              <a:ext cx="2879725" cy="1115809"/>
              <a:chOff x="0" y="0"/>
              <a:chExt cx="2879724" cy="1115808"/>
            </a:xfrm>
          </p:grpSpPr>
          <p:grpSp>
            <p:nvGrpSpPr>
              <p:cNvPr id="648" name="Gruppo"/>
              <p:cNvGrpSpPr/>
              <p:nvPr/>
            </p:nvGrpSpPr>
            <p:grpSpPr>
              <a:xfrm>
                <a:off x="-1" y="575901"/>
                <a:ext cx="1979812" cy="539908"/>
                <a:chOff x="0" y="0"/>
                <a:chExt cx="1979810" cy="539907"/>
              </a:xfrm>
            </p:grpSpPr>
            <p:sp>
              <p:nvSpPr>
                <p:cNvPr id="646" name="Rettangolo"/>
                <p:cNvSpPr/>
                <p:nvPr/>
              </p:nvSpPr>
              <p:spPr>
                <a:xfrm>
                  <a:off x="0" y="0"/>
                  <a:ext cx="1979811" cy="539908"/>
                </a:xfrm>
                <a:prstGeom prst="rect">
                  <a:avLst/>
                </a:prstGeom>
                <a:solidFill>
                  <a:srgbClr val="DCE6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r">
                    <a:defRPr b="1" sz="12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647" name="ESERCIZI…"/>
                <p:cNvSpPr txBox="1"/>
                <p:nvPr/>
              </p:nvSpPr>
              <p:spPr>
                <a:xfrm>
                  <a:off x="0" y="33733"/>
                  <a:ext cx="1979811" cy="4724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algn="r">
                    <a:defRPr b="1" sz="12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r>
                    <a:t>ESERCIZI</a:t>
                  </a:r>
                </a:p>
                <a:p>
                  <a:pPr algn="r">
                    <a:defRPr b="1" sz="12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r>
                    <a:t>EXTRALBERGH.</a:t>
                  </a:r>
                </a:p>
              </p:txBody>
            </p:sp>
          </p:grpSp>
          <p:grpSp>
            <p:nvGrpSpPr>
              <p:cNvPr id="651" name="Gruppo"/>
              <p:cNvGrpSpPr/>
              <p:nvPr/>
            </p:nvGrpSpPr>
            <p:grpSpPr>
              <a:xfrm>
                <a:off x="-1" y="0"/>
                <a:ext cx="1979812" cy="539908"/>
                <a:chOff x="0" y="0"/>
                <a:chExt cx="1979810" cy="539907"/>
              </a:xfrm>
            </p:grpSpPr>
            <p:sp>
              <p:nvSpPr>
                <p:cNvPr id="649" name="Rettangolo"/>
                <p:cNvSpPr/>
                <p:nvPr/>
              </p:nvSpPr>
              <p:spPr>
                <a:xfrm>
                  <a:off x="0" y="0"/>
                  <a:ext cx="1979811" cy="539908"/>
                </a:xfrm>
                <a:prstGeom prst="rect">
                  <a:avLst/>
                </a:prstGeom>
                <a:solidFill>
                  <a:srgbClr val="DCE6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r">
                    <a:defRPr b="1" sz="12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650" name="ESERCIZI…"/>
                <p:cNvSpPr txBox="1"/>
                <p:nvPr/>
              </p:nvSpPr>
              <p:spPr>
                <a:xfrm>
                  <a:off x="0" y="33733"/>
                  <a:ext cx="1979811" cy="4724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algn="r">
                    <a:defRPr b="1" sz="12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r>
                    <a:t>ESERCIZI</a:t>
                  </a:r>
                </a:p>
                <a:p>
                  <a:pPr algn="r">
                    <a:defRPr b="1" sz="12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r>
                    <a:t>ALBERGHIERI</a:t>
                  </a:r>
                </a:p>
              </p:txBody>
            </p:sp>
          </p:grpSp>
          <p:pic>
            <p:nvPicPr>
              <p:cNvPr id="652" name="Tenda" descr="Tenda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71438" y="575367"/>
                <a:ext cx="539751" cy="5397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53" name="Dormire" descr="Dormire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71438" y="691"/>
                <a:ext cx="539751" cy="5397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656" name="Gruppo"/>
              <p:cNvGrpSpPr/>
              <p:nvPr/>
            </p:nvGrpSpPr>
            <p:grpSpPr>
              <a:xfrm>
                <a:off x="1979810" y="0"/>
                <a:ext cx="899915" cy="539908"/>
                <a:chOff x="0" y="0"/>
                <a:chExt cx="899914" cy="539907"/>
              </a:xfrm>
            </p:grpSpPr>
            <p:sp>
              <p:nvSpPr>
                <p:cNvPr id="654" name="Rettangolo"/>
                <p:cNvSpPr/>
                <p:nvPr/>
              </p:nvSpPr>
              <p:spPr>
                <a:xfrm>
                  <a:off x="0" y="0"/>
                  <a:ext cx="899915" cy="539908"/>
                </a:xfrm>
                <a:prstGeom prst="rect">
                  <a:avLst/>
                </a:prstGeom>
                <a:solidFill>
                  <a:srgbClr val="DCE6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spcBef>
                      <a:spcPts val="1900"/>
                    </a:spcBef>
                    <a:defRPr b="1" sz="14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655" name="63%"/>
                <p:cNvSpPr txBox="1"/>
                <p:nvPr/>
              </p:nvSpPr>
              <p:spPr>
                <a:xfrm>
                  <a:off x="0" y="116283"/>
                  <a:ext cx="899915" cy="3073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spcBef>
                      <a:spcPts val="800"/>
                    </a:spcBef>
                    <a:defRPr b="1" sz="14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pPr/>
                  <a:r>
                    <a:t>63%</a:t>
                  </a:r>
                </a:p>
              </p:txBody>
            </p:sp>
          </p:grpSp>
          <p:grpSp>
            <p:nvGrpSpPr>
              <p:cNvPr id="659" name="Gruppo"/>
              <p:cNvGrpSpPr/>
              <p:nvPr/>
            </p:nvGrpSpPr>
            <p:grpSpPr>
              <a:xfrm>
                <a:off x="1979810" y="575901"/>
                <a:ext cx="899915" cy="539908"/>
                <a:chOff x="0" y="0"/>
                <a:chExt cx="899914" cy="539907"/>
              </a:xfrm>
            </p:grpSpPr>
            <p:sp>
              <p:nvSpPr>
                <p:cNvPr id="657" name="Rettangolo"/>
                <p:cNvSpPr/>
                <p:nvPr/>
              </p:nvSpPr>
              <p:spPr>
                <a:xfrm>
                  <a:off x="0" y="0"/>
                  <a:ext cx="899915" cy="539908"/>
                </a:xfrm>
                <a:prstGeom prst="rect">
                  <a:avLst/>
                </a:prstGeom>
                <a:solidFill>
                  <a:srgbClr val="DCE6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spcBef>
                      <a:spcPts val="1900"/>
                    </a:spcBef>
                    <a:defRPr b="1" sz="14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658" name="37%"/>
                <p:cNvSpPr txBox="1"/>
                <p:nvPr/>
              </p:nvSpPr>
              <p:spPr>
                <a:xfrm>
                  <a:off x="0" y="116283"/>
                  <a:ext cx="899915" cy="3073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spcBef>
                      <a:spcPts val="800"/>
                    </a:spcBef>
                    <a:defRPr b="1" sz="14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pPr/>
                  <a:r>
                    <a:t>37%</a:t>
                  </a:r>
                </a:p>
              </p:txBody>
            </p:sp>
          </p:grpSp>
        </p:grpSp>
        <p:grpSp>
          <p:nvGrpSpPr>
            <p:cNvPr id="675" name="Gruppo"/>
            <p:cNvGrpSpPr/>
            <p:nvPr/>
          </p:nvGrpSpPr>
          <p:grpSpPr>
            <a:xfrm>
              <a:off x="0" y="2519362"/>
              <a:ext cx="2879725" cy="1116014"/>
              <a:chOff x="0" y="0"/>
              <a:chExt cx="2879724" cy="1116012"/>
            </a:xfrm>
          </p:grpSpPr>
          <p:grpSp>
            <p:nvGrpSpPr>
              <p:cNvPr id="663" name="Gruppo"/>
              <p:cNvGrpSpPr/>
              <p:nvPr/>
            </p:nvGrpSpPr>
            <p:grpSpPr>
              <a:xfrm>
                <a:off x="0" y="576104"/>
                <a:ext cx="1979811" cy="539909"/>
                <a:chOff x="0" y="0"/>
                <a:chExt cx="1979810" cy="539907"/>
              </a:xfrm>
            </p:grpSpPr>
            <p:sp>
              <p:nvSpPr>
                <p:cNvPr id="661" name="Rettangolo"/>
                <p:cNvSpPr/>
                <p:nvPr/>
              </p:nvSpPr>
              <p:spPr>
                <a:xfrm>
                  <a:off x="0" y="0"/>
                  <a:ext cx="1979811" cy="539908"/>
                </a:xfrm>
                <a:prstGeom prst="rect">
                  <a:avLst/>
                </a:prstGeom>
                <a:solidFill>
                  <a:srgbClr val="DCE6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r">
                    <a:defRPr b="1" sz="12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662" name="RESTO…"/>
                <p:cNvSpPr txBox="1"/>
                <p:nvPr/>
              </p:nvSpPr>
              <p:spPr>
                <a:xfrm>
                  <a:off x="0" y="33733"/>
                  <a:ext cx="1979811" cy="4724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algn="r">
                    <a:defRPr b="1" sz="12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r>
                    <a:t>RESTO</a:t>
                  </a:r>
                </a:p>
                <a:p>
                  <a:pPr algn="r">
                    <a:defRPr b="1" sz="12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r>
                    <a:t>DELL’ANNO</a:t>
                  </a:r>
                </a:p>
              </p:txBody>
            </p:sp>
          </p:grpSp>
          <p:grpSp>
            <p:nvGrpSpPr>
              <p:cNvPr id="666" name="Gruppo"/>
              <p:cNvGrpSpPr/>
              <p:nvPr/>
            </p:nvGrpSpPr>
            <p:grpSpPr>
              <a:xfrm>
                <a:off x="0" y="203"/>
                <a:ext cx="1979811" cy="539909"/>
                <a:chOff x="0" y="0"/>
                <a:chExt cx="1979810" cy="539907"/>
              </a:xfrm>
            </p:grpSpPr>
            <p:sp>
              <p:nvSpPr>
                <p:cNvPr id="664" name="Rettangolo"/>
                <p:cNvSpPr/>
                <p:nvPr/>
              </p:nvSpPr>
              <p:spPr>
                <a:xfrm>
                  <a:off x="0" y="0"/>
                  <a:ext cx="1979811" cy="539908"/>
                </a:xfrm>
                <a:prstGeom prst="rect">
                  <a:avLst/>
                </a:prstGeom>
                <a:solidFill>
                  <a:srgbClr val="DCE6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r">
                    <a:spcBef>
                      <a:spcPts val="1900"/>
                    </a:spcBef>
                    <a:defRPr b="1" sz="12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665" name="MESI ESTIVI"/>
                <p:cNvSpPr txBox="1"/>
                <p:nvPr/>
              </p:nvSpPr>
              <p:spPr>
                <a:xfrm>
                  <a:off x="0" y="128983"/>
                  <a:ext cx="1979811" cy="2819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r">
                    <a:spcBef>
                      <a:spcPts val="700"/>
                    </a:spcBef>
                    <a:defRPr b="1" sz="12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pPr/>
                  <a:r>
                    <a:t>MESI ESTIVI</a:t>
                  </a:r>
                </a:p>
              </p:txBody>
            </p:sp>
          </p:grpSp>
          <p:grpSp>
            <p:nvGrpSpPr>
              <p:cNvPr id="669" name="Gruppo"/>
              <p:cNvGrpSpPr/>
              <p:nvPr/>
            </p:nvGrpSpPr>
            <p:grpSpPr>
              <a:xfrm>
                <a:off x="1979810" y="203"/>
                <a:ext cx="899915" cy="539909"/>
                <a:chOff x="0" y="0"/>
                <a:chExt cx="899914" cy="539907"/>
              </a:xfrm>
            </p:grpSpPr>
            <p:sp>
              <p:nvSpPr>
                <p:cNvPr id="667" name="Rettangolo"/>
                <p:cNvSpPr/>
                <p:nvPr/>
              </p:nvSpPr>
              <p:spPr>
                <a:xfrm>
                  <a:off x="0" y="0"/>
                  <a:ext cx="899915" cy="539908"/>
                </a:xfrm>
                <a:prstGeom prst="rect">
                  <a:avLst/>
                </a:prstGeom>
                <a:solidFill>
                  <a:srgbClr val="DCE6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spcBef>
                      <a:spcPts val="1900"/>
                    </a:spcBef>
                    <a:defRPr b="1" sz="14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668" name="46%"/>
                <p:cNvSpPr txBox="1"/>
                <p:nvPr/>
              </p:nvSpPr>
              <p:spPr>
                <a:xfrm>
                  <a:off x="0" y="116283"/>
                  <a:ext cx="899915" cy="3073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spcBef>
                      <a:spcPts val="800"/>
                    </a:spcBef>
                    <a:defRPr b="1" sz="14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pPr/>
                  <a:r>
                    <a:t>46%</a:t>
                  </a:r>
                </a:p>
              </p:txBody>
            </p:sp>
          </p:grpSp>
          <p:grpSp>
            <p:nvGrpSpPr>
              <p:cNvPr id="672" name="Gruppo"/>
              <p:cNvGrpSpPr/>
              <p:nvPr/>
            </p:nvGrpSpPr>
            <p:grpSpPr>
              <a:xfrm>
                <a:off x="1979810" y="576104"/>
                <a:ext cx="899915" cy="539909"/>
                <a:chOff x="0" y="0"/>
                <a:chExt cx="899914" cy="539907"/>
              </a:xfrm>
            </p:grpSpPr>
            <p:sp>
              <p:nvSpPr>
                <p:cNvPr id="670" name="Rettangolo"/>
                <p:cNvSpPr/>
                <p:nvPr/>
              </p:nvSpPr>
              <p:spPr>
                <a:xfrm>
                  <a:off x="0" y="0"/>
                  <a:ext cx="899915" cy="539908"/>
                </a:xfrm>
                <a:prstGeom prst="rect">
                  <a:avLst/>
                </a:prstGeom>
                <a:solidFill>
                  <a:srgbClr val="DCE6F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spcBef>
                      <a:spcPts val="1900"/>
                    </a:spcBef>
                    <a:defRPr b="1" sz="14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</a:p>
              </p:txBody>
            </p:sp>
            <p:sp>
              <p:nvSpPr>
                <p:cNvPr id="671" name="54%"/>
                <p:cNvSpPr txBox="1"/>
                <p:nvPr/>
              </p:nvSpPr>
              <p:spPr>
                <a:xfrm>
                  <a:off x="0" y="116283"/>
                  <a:ext cx="899915" cy="3073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spcBef>
                      <a:spcPts val="800"/>
                    </a:spcBef>
                    <a:defRPr b="1" sz="1400">
                      <a:solidFill>
                        <a:srgbClr val="00206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lvl1pPr>
                </a:lstStyle>
                <a:p>
                  <a:pPr/>
                  <a:r>
                    <a:t>54%</a:t>
                  </a:r>
                </a:p>
              </p:txBody>
            </p:sp>
          </p:grpSp>
          <p:pic>
            <p:nvPicPr>
              <p:cNvPr id="673" name="Sole" descr="Sole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71438" y="0"/>
                <a:ext cx="539751" cy="5397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74" name="Calendario giornaliero" descr="Calendario giornaliero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71438" y="576261"/>
                <a:ext cx="539751" cy="5397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721" name="Gruppo"/>
          <p:cNvGrpSpPr/>
          <p:nvPr/>
        </p:nvGrpSpPr>
        <p:grpSpPr>
          <a:xfrm>
            <a:off x="6264275" y="1368424"/>
            <a:ext cx="2879725" cy="3635377"/>
            <a:chOff x="0" y="0"/>
            <a:chExt cx="2879724" cy="3635375"/>
          </a:xfrm>
        </p:grpSpPr>
        <p:grpSp>
          <p:nvGrpSpPr>
            <p:cNvPr id="679" name="Gruppo"/>
            <p:cNvGrpSpPr/>
            <p:nvPr/>
          </p:nvGrpSpPr>
          <p:grpSpPr>
            <a:xfrm>
              <a:off x="899914" y="-1"/>
              <a:ext cx="1979811" cy="539909"/>
              <a:chOff x="0" y="0"/>
              <a:chExt cx="1979810" cy="539907"/>
            </a:xfrm>
          </p:grpSpPr>
          <p:sp>
            <p:nvSpPr>
              <p:cNvPr id="677" name="Rettangolo"/>
              <p:cNvSpPr/>
              <p:nvPr/>
            </p:nvSpPr>
            <p:spPr>
              <a:xfrm>
                <a:off x="0" y="0"/>
                <a:ext cx="1979811" cy="539908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900"/>
                  </a:spcBef>
                  <a:def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678" name="ITALIANI"/>
              <p:cNvSpPr txBox="1"/>
              <p:nvPr/>
            </p:nvSpPr>
            <p:spPr>
              <a:xfrm>
                <a:off x="0" y="128983"/>
                <a:ext cx="1979811" cy="281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spcBef>
                    <a:spcPts val="700"/>
                  </a:spcBef>
                  <a:def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ITALIANI</a:t>
                </a:r>
              </a:p>
            </p:txBody>
          </p:sp>
        </p:grpSp>
        <p:grpSp>
          <p:nvGrpSpPr>
            <p:cNvPr id="682" name="Gruppo"/>
            <p:cNvGrpSpPr/>
            <p:nvPr/>
          </p:nvGrpSpPr>
          <p:grpSpPr>
            <a:xfrm>
              <a:off x="899914" y="575900"/>
              <a:ext cx="1979811" cy="539909"/>
              <a:chOff x="0" y="0"/>
              <a:chExt cx="1979810" cy="539907"/>
            </a:xfrm>
          </p:grpSpPr>
          <p:sp>
            <p:nvSpPr>
              <p:cNvPr id="680" name="Rettangolo"/>
              <p:cNvSpPr/>
              <p:nvPr/>
            </p:nvSpPr>
            <p:spPr>
              <a:xfrm>
                <a:off x="0" y="0"/>
                <a:ext cx="1979811" cy="539908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900"/>
                  </a:spcBef>
                  <a:def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681" name="STRANIERI"/>
              <p:cNvSpPr txBox="1"/>
              <p:nvPr/>
            </p:nvSpPr>
            <p:spPr>
              <a:xfrm>
                <a:off x="0" y="128983"/>
                <a:ext cx="1979811" cy="281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spcBef>
                    <a:spcPts val="700"/>
                  </a:spcBef>
                  <a:def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STRANIERI</a:t>
                </a:r>
              </a:p>
            </p:txBody>
          </p:sp>
        </p:grpSp>
        <p:pic>
          <p:nvPicPr>
            <p:cNvPr id="683" name="Globo terrestre: Africa ed Europa" descr="Globo terrestre: Africa ed Europa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68538" y="576262"/>
              <a:ext cx="539751" cy="5397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86" name="Immagine che contiene disegnandoDescrizione generata automaticamente"/>
            <p:cNvGrpSpPr/>
            <p:nvPr/>
          </p:nvGrpSpPr>
          <p:grpSpPr>
            <a:xfrm>
              <a:off x="2267783" y="-1"/>
              <a:ext cx="539949" cy="539909"/>
              <a:chOff x="0" y="0"/>
              <a:chExt cx="539948" cy="539907"/>
            </a:xfrm>
          </p:grpSpPr>
          <p:sp>
            <p:nvSpPr>
              <p:cNvPr id="684" name="Quadrato"/>
              <p:cNvSpPr/>
              <p:nvPr/>
            </p:nvSpPr>
            <p:spPr>
              <a:xfrm>
                <a:off x="0" y="0"/>
                <a:ext cx="539949" cy="539908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pic>
            <p:nvPicPr>
              <p:cNvPr id="685" name="Immagine che contiene disegnando  Descrizione generata automaticamente.png" descr="Immagine che contiene disegnando  Descrizione generata automaticament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539949" cy="53990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89" name="Gruppo"/>
            <p:cNvGrpSpPr/>
            <p:nvPr/>
          </p:nvGrpSpPr>
          <p:grpSpPr>
            <a:xfrm>
              <a:off x="0" y="-1"/>
              <a:ext cx="899915" cy="539909"/>
              <a:chOff x="0" y="0"/>
              <a:chExt cx="899914" cy="539907"/>
            </a:xfrm>
          </p:grpSpPr>
          <p:sp>
            <p:nvSpPr>
              <p:cNvPr id="687" name="Rettangolo"/>
              <p:cNvSpPr/>
              <p:nvPr/>
            </p:nvSpPr>
            <p:spPr>
              <a:xfrm>
                <a:off x="0" y="0"/>
                <a:ext cx="899915" cy="539908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1900"/>
                  </a:spcBef>
                  <a:defRPr b="1" sz="1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688" name="62%"/>
              <p:cNvSpPr txBox="1"/>
              <p:nvPr/>
            </p:nvSpPr>
            <p:spPr>
              <a:xfrm>
                <a:off x="0" y="116283"/>
                <a:ext cx="899915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spcBef>
                    <a:spcPts val="800"/>
                  </a:spcBef>
                  <a:defRPr b="1" sz="1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62%</a:t>
                </a:r>
              </a:p>
            </p:txBody>
          </p:sp>
        </p:grpSp>
        <p:grpSp>
          <p:nvGrpSpPr>
            <p:cNvPr id="692" name="Gruppo"/>
            <p:cNvGrpSpPr/>
            <p:nvPr/>
          </p:nvGrpSpPr>
          <p:grpSpPr>
            <a:xfrm>
              <a:off x="0" y="575900"/>
              <a:ext cx="899915" cy="539909"/>
              <a:chOff x="0" y="0"/>
              <a:chExt cx="899914" cy="539907"/>
            </a:xfrm>
          </p:grpSpPr>
          <p:sp>
            <p:nvSpPr>
              <p:cNvPr id="690" name="Rettangolo"/>
              <p:cNvSpPr/>
              <p:nvPr/>
            </p:nvSpPr>
            <p:spPr>
              <a:xfrm>
                <a:off x="0" y="0"/>
                <a:ext cx="899915" cy="539908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1900"/>
                  </a:spcBef>
                  <a:defRPr b="1" sz="1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691" name="38%"/>
              <p:cNvSpPr txBox="1"/>
              <p:nvPr/>
            </p:nvSpPr>
            <p:spPr>
              <a:xfrm>
                <a:off x="0" y="116283"/>
                <a:ext cx="899915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spcBef>
                    <a:spcPts val="800"/>
                  </a:spcBef>
                  <a:defRPr b="1" sz="1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38%</a:t>
                </a:r>
              </a:p>
            </p:txBody>
          </p:sp>
        </p:grpSp>
        <p:grpSp>
          <p:nvGrpSpPr>
            <p:cNvPr id="695" name="Gruppo"/>
            <p:cNvGrpSpPr/>
            <p:nvPr/>
          </p:nvGrpSpPr>
          <p:grpSpPr>
            <a:xfrm>
              <a:off x="899914" y="1835684"/>
              <a:ext cx="1979811" cy="539908"/>
              <a:chOff x="0" y="0"/>
              <a:chExt cx="1979810" cy="539907"/>
            </a:xfrm>
          </p:grpSpPr>
          <p:sp>
            <p:nvSpPr>
              <p:cNvPr id="693" name="Rettangolo"/>
              <p:cNvSpPr/>
              <p:nvPr/>
            </p:nvSpPr>
            <p:spPr>
              <a:xfrm>
                <a:off x="0" y="0"/>
                <a:ext cx="1979811" cy="539908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694" name="ESERCIZI…"/>
              <p:cNvSpPr txBox="1"/>
              <p:nvPr/>
            </p:nvSpPr>
            <p:spPr>
              <a:xfrm>
                <a:off x="0" y="33733"/>
                <a:ext cx="1979811" cy="472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>
                  <a:def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ESERCIZI</a:t>
                </a:r>
              </a:p>
              <a:p>
                <a:pPr>
                  <a:def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EXTRALBERGH.</a:t>
                </a:r>
              </a:p>
            </p:txBody>
          </p:sp>
        </p:grpSp>
        <p:grpSp>
          <p:nvGrpSpPr>
            <p:cNvPr id="698" name="Gruppo"/>
            <p:cNvGrpSpPr/>
            <p:nvPr/>
          </p:nvGrpSpPr>
          <p:grpSpPr>
            <a:xfrm>
              <a:off x="899914" y="1259783"/>
              <a:ext cx="1979811" cy="539908"/>
              <a:chOff x="0" y="0"/>
              <a:chExt cx="1979810" cy="539907"/>
            </a:xfrm>
          </p:grpSpPr>
          <p:sp>
            <p:nvSpPr>
              <p:cNvPr id="696" name="Rettangolo"/>
              <p:cNvSpPr/>
              <p:nvPr/>
            </p:nvSpPr>
            <p:spPr>
              <a:xfrm>
                <a:off x="0" y="0"/>
                <a:ext cx="1979811" cy="539908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697" name="ESERCIZI…"/>
              <p:cNvSpPr txBox="1"/>
              <p:nvPr/>
            </p:nvSpPr>
            <p:spPr>
              <a:xfrm>
                <a:off x="0" y="33733"/>
                <a:ext cx="1979811" cy="472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>
                  <a:def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ESERCIZI</a:t>
                </a:r>
              </a:p>
              <a:p>
                <a:pPr>
                  <a:def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ALBERGHIERI</a:t>
                </a:r>
              </a:p>
            </p:txBody>
          </p:sp>
        </p:grpSp>
        <p:pic>
          <p:nvPicPr>
            <p:cNvPr id="699" name="Tenda" descr="Tenda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68538" y="1835150"/>
              <a:ext cx="539751" cy="539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0" name="Dormire" descr="Dormire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68538" y="1260475"/>
              <a:ext cx="539751" cy="539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03" name="Gruppo"/>
            <p:cNvGrpSpPr/>
            <p:nvPr/>
          </p:nvGrpSpPr>
          <p:grpSpPr>
            <a:xfrm>
              <a:off x="0" y="1259783"/>
              <a:ext cx="899915" cy="539908"/>
              <a:chOff x="0" y="0"/>
              <a:chExt cx="899914" cy="539907"/>
            </a:xfrm>
          </p:grpSpPr>
          <p:sp>
            <p:nvSpPr>
              <p:cNvPr id="701" name="Rettangolo"/>
              <p:cNvSpPr/>
              <p:nvPr/>
            </p:nvSpPr>
            <p:spPr>
              <a:xfrm>
                <a:off x="0" y="0"/>
                <a:ext cx="899915" cy="539908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1900"/>
                  </a:spcBef>
                  <a:defRPr b="1" sz="1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702" name="49%"/>
              <p:cNvSpPr txBox="1"/>
              <p:nvPr/>
            </p:nvSpPr>
            <p:spPr>
              <a:xfrm>
                <a:off x="0" y="116283"/>
                <a:ext cx="899915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spcBef>
                    <a:spcPts val="800"/>
                  </a:spcBef>
                  <a:defRPr b="1" sz="1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49%</a:t>
                </a:r>
              </a:p>
            </p:txBody>
          </p:sp>
        </p:grpSp>
        <p:grpSp>
          <p:nvGrpSpPr>
            <p:cNvPr id="706" name="Gruppo"/>
            <p:cNvGrpSpPr/>
            <p:nvPr/>
          </p:nvGrpSpPr>
          <p:grpSpPr>
            <a:xfrm>
              <a:off x="0" y="1835684"/>
              <a:ext cx="899915" cy="539908"/>
              <a:chOff x="0" y="0"/>
              <a:chExt cx="899914" cy="539907"/>
            </a:xfrm>
          </p:grpSpPr>
          <p:sp>
            <p:nvSpPr>
              <p:cNvPr id="704" name="Rettangolo"/>
              <p:cNvSpPr/>
              <p:nvPr/>
            </p:nvSpPr>
            <p:spPr>
              <a:xfrm>
                <a:off x="0" y="0"/>
                <a:ext cx="899915" cy="539908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1900"/>
                  </a:spcBef>
                  <a:defRPr b="1" sz="1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705" name="51%"/>
              <p:cNvSpPr txBox="1"/>
              <p:nvPr/>
            </p:nvSpPr>
            <p:spPr>
              <a:xfrm>
                <a:off x="0" y="116283"/>
                <a:ext cx="899915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spcBef>
                    <a:spcPts val="800"/>
                  </a:spcBef>
                  <a:defRPr b="1" sz="1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51%</a:t>
                </a:r>
              </a:p>
            </p:txBody>
          </p:sp>
        </p:grpSp>
        <p:grpSp>
          <p:nvGrpSpPr>
            <p:cNvPr id="709" name="Gruppo"/>
            <p:cNvGrpSpPr/>
            <p:nvPr/>
          </p:nvGrpSpPr>
          <p:grpSpPr>
            <a:xfrm>
              <a:off x="899914" y="3095467"/>
              <a:ext cx="1979811" cy="539909"/>
              <a:chOff x="0" y="0"/>
              <a:chExt cx="1979810" cy="539907"/>
            </a:xfrm>
          </p:grpSpPr>
          <p:sp>
            <p:nvSpPr>
              <p:cNvPr id="707" name="Rettangolo"/>
              <p:cNvSpPr/>
              <p:nvPr/>
            </p:nvSpPr>
            <p:spPr>
              <a:xfrm>
                <a:off x="0" y="0"/>
                <a:ext cx="1979811" cy="539908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708" name="RESTO…"/>
              <p:cNvSpPr txBox="1"/>
              <p:nvPr/>
            </p:nvSpPr>
            <p:spPr>
              <a:xfrm>
                <a:off x="0" y="33733"/>
                <a:ext cx="1979811" cy="472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>
                  <a:def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RESTO</a:t>
                </a:r>
              </a:p>
              <a:p>
                <a:pPr>
                  <a:def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DELL’ANNO</a:t>
                </a:r>
              </a:p>
            </p:txBody>
          </p:sp>
        </p:grpSp>
        <p:grpSp>
          <p:nvGrpSpPr>
            <p:cNvPr id="712" name="Gruppo"/>
            <p:cNvGrpSpPr/>
            <p:nvPr/>
          </p:nvGrpSpPr>
          <p:grpSpPr>
            <a:xfrm>
              <a:off x="899914" y="2519566"/>
              <a:ext cx="1979811" cy="539909"/>
              <a:chOff x="0" y="0"/>
              <a:chExt cx="1979810" cy="539907"/>
            </a:xfrm>
          </p:grpSpPr>
          <p:sp>
            <p:nvSpPr>
              <p:cNvPr id="710" name="Rettangolo"/>
              <p:cNvSpPr/>
              <p:nvPr/>
            </p:nvSpPr>
            <p:spPr>
              <a:xfrm>
                <a:off x="0" y="0"/>
                <a:ext cx="1979811" cy="539908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900"/>
                  </a:spcBef>
                  <a:def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711" name="MESI ESTIVI"/>
              <p:cNvSpPr txBox="1"/>
              <p:nvPr/>
            </p:nvSpPr>
            <p:spPr>
              <a:xfrm>
                <a:off x="0" y="128983"/>
                <a:ext cx="1979811" cy="281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spcBef>
                    <a:spcPts val="700"/>
                  </a:spcBef>
                  <a:def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MESI ESTIVI</a:t>
                </a:r>
              </a:p>
            </p:txBody>
          </p:sp>
        </p:grpSp>
        <p:grpSp>
          <p:nvGrpSpPr>
            <p:cNvPr id="715" name="Gruppo"/>
            <p:cNvGrpSpPr/>
            <p:nvPr/>
          </p:nvGrpSpPr>
          <p:grpSpPr>
            <a:xfrm>
              <a:off x="0" y="2519566"/>
              <a:ext cx="899915" cy="539909"/>
              <a:chOff x="0" y="0"/>
              <a:chExt cx="899914" cy="539907"/>
            </a:xfrm>
          </p:grpSpPr>
          <p:sp>
            <p:nvSpPr>
              <p:cNvPr id="713" name="Rettangolo"/>
              <p:cNvSpPr/>
              <p:nvPr/>
            </p:nvSpPr>
            <p:spPr>
              <a:xfrm>
                <a:off x="0" y="0"/>
                <a:ext cx="899915" cy="539908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1900"/>
                  </a:spcBef>
                  <a:defRPr b="1" sz="1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714" name="52%"/>
              <p:cNvSpPr txBox="1"/>
              <p:nvPr/>
            </p:nvSpPr>
            <p:spPr>
              <a:xfrm>
                <a:off x="0" y="116283"/>
                <a:ext cx="899915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spcBef>
                    <a:spcPts val="800"/>
                  </a:spcBef>
                  <a:defRPr b="1" sz="1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52%</a:t>
                </a:r>
              </a:p>
            </p:txBody>
          </p:sp>
        </p:grpSp>
        <p:grpSp>
          <p:nvGrpSpPr>
            <p:cNvPr id="718" name="Gruppo"/>
            <p:cNvGrpSpPr/>
            <p:nvPr/>
          </p:nvGrpSpPr>
          <p:grpSpPr>
            <a:xfrm>
              <a:off x="0" y="3095467"/>
              <a:ext cx="899915" cy="539909"/>
              <a:chOff x="0" y="0"/>
              <a:chExt cx="899914" cy="539907"/>
            </a:xfrm>
          </p:grpSpPr>
          <p:sp>
            <p:nvSpPr>
              <p:cNvPr id="716" name="Rettangolo"/>
              <p:cNvSpPr/>
              <p:nvPr/>
            </p:nvSpPr>
            <p:spPr>
              <a:xfrm>
                <a:off x="0" y="0"/>
                <a:ext cx="899915" cy="539908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1900"/>
                  </a:spcBef>
                  <a:defRPr b="1" sz="1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717" name="48%"/>
              <p:cNvSpPr txBox="1"/>
              <p:nvPr/>
            </p:nvSpPr>
            <p:spPr>
              <a:xfrm>
                <a:off x="0" y="116283"/>
                <a:ext cx="899915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spcBef>
                    <a:spcPts val="800"/>
                  </a:spcBef>
                  <a:defRPr b="1" sz="14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48%</a:t>
                </a:r>
              </a:p>
            </p:txBody>
          </p:sp>
        </p:grpSp>
        <p:pic>
          <p:nvPicPr>
            <p:cNvPr id="719" name="Sole" descr="Sole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68538" y="2519362"/>
              <a:ext cx="539751" cy="5397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0" name="Calendario giornaliero" descr="Calendario giornaliero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68538" y="3095624"/>
              <a:ext cx="539751" cy="5397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24" name="Gruppo"/>
          <p:cNvGrpSpPr/>
          <p:nvPr/>
        </p:nvGrpSpPr>
        <p:grpSpPr>
          <a:xfrm>
            <a:off x="0" y="684212"/>
            <a:ext cx="1979613" cy="539751"/>
            <a:chOff x="0" y="0"/>
            <a:chExt cx="1979612" cy="539750"/>
          </a:xfrm>
        </p:grpSpPr>
        <p:sp>
          <p:nvSpPr>
            <p:cNvPr id="722" name="Rettangolo"/>
            <p:cNvSpPr/>
            <p:nvPr/>
          </p:nvSpPr>
          <p:spPr>
            <a:xfrm>
              <a:off x="0" y="0"/>
              <a:ext cx="1979613" cy="53975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b="1" sz="14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23" name="TOTALE ARRIVI…"/>
            <p:cNvSpPr txBox="1"/>
            <p:nvPr/>
          </p:nvSpPr>
          <p:spPr>
            <a:xfrm>
              <a:off x="0" y="8255"/>
              <a:ext cx="1979613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r">
                <a:defRPr b="1" sz="14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TOTALE ARRIVI</a:t>
              </a:r>
            </a:p>
            <a:p>
              <a:pPr algn="r">
                <a:defRPr b="1" sz="14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2019</a:t>
              </a:r>
            </a:p>
          </p:txBody>
        </p:sp>
      </p:grpSp>
      <p:grpSp>
        <p:nvGrpSpPr>
          <p:cNvPr id="727" name="Gruppo"/>
          <p:cNvGrpSpPr/>
          <p:nvPr/>
        </p:nvGrpSpPr>
        <p:grpSpPr>
          <a:xfrm>
            <a:off x="1979612" y="684212"/>
            <a:ext cx="900113" cy="539751"/>
            <a:chOff x="0" y="0"/>
            <a:chExt cx="900112" cy="539750"/>
          </a:xfrm>
        </p:grpSpPr>
        <p:sp>
          <p:nvSpPr>
            <p:cNvPr id="725" name="Rettangolo"/>
            <p:cNvSpPr/>
            <p:nvPr/>
          </p:nvSpPr>
          <p:spPr>
            <a:xfrm>
              <a:off x="0" y="0"/>
              <a:ext cx="900113" cy="53975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14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26" name="409.784"/>
            <p:cNvSpPr txBox="1"/>
            <p:nvPr/>
          </p:nvSpPr>
          <p:spPr>
            <a:xfrm>
              <a:off x="0" y="116205"/>
              <a:ext cx="90011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14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409.784</a:t>
              </a:r>
            </a:p>
          </p:txBody>
        </p:sp>
      </p:grpSp>
      <p:grpSp>
        <p:nvGrpSpPr>
          <p:cNvPr id="730" name="Gruppo"/>
          <p:cNvGrpSpPr/>
          <p:nvPr/>
        </p:nvGrpSpPr>
        <p:grpSpPr>
          <a:xfrm>
            <a:off x="7164387" y="684212"/>
            <a:ext cx="1979613" cy="539751"/>
            <a:chOff x="0" y="0"/>
            <a:chExt cx="1979612" cy="539750"/>
          </a:xfrm>
        </p:grpSpPr>
        <p:sp>
          <p:nvSpPr>
            <p:cNvPr id="728" name="Rettangolo"/>
            <p:cNvSpPr/>
            <p:nvPr/>
          </p:nvSpPr>
          <p:spPr>
            <a:xfrm>
              <a:off x="0" y="0"/>
              <a:ext cx="1979613" cy="539750"/>
            </a:xfrm>
            <a:prstGeom prst="rect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1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29" name="TOTALE PRESENZE…"/>
            <p:cNvSpPr txBox="1"/>
            <p:nvPr/>
          </p:nvSpPr>
          <p:spPr>
            <a:xfrm>
              <a:off x="0" y="8255"/>
              <a:ext cx="1979613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1" sz="1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TOTALE PRESENZE</a:t>
              </a:r>
            </a:p>
            <a:p>
              <a:pPr>
                <a:defRPr b="1" sz="1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2019</a:t>
              </a:r>
            </a:p>
          </p:txBody>
        </p:sp>
      </p:grpSp>
      <p:grpSp>
        <p:nvGrpSpPr>
          <p:cNvPr id="733" name="Gruppo"/>
          <p:cNvGrpSpPr/>
          <p:nvPr/>
        </p:nvGrpSpPr>
        <p:grpSpPr>
          <a:xfrm>
            <a:off x="6264275" y="684212"/>
            <a:ext cx="900113" cy="539751"/>
            <a:chOff x="0" y="0"/>
            <a:chExt cx="900112" cy="539750"/>
          </a:xfrm>
        </p:grpSpPr>
        <p:sp>
          <p:nvSpPr>
            <p:cNvPr id="731" name="Rettangolo"/>
            <p:cNvSpPr/>
            <p:nvPr/>
          </p:nvSpPr>
          <p:spPr>
            <a:xfrm>
              <a:off x="0" y="0"/>
              <a:ext cx="900113" cy="539750"/>
            </a:xfrm>
            <a:prstGeom prst="rect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1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32" name="870.705"/>
            <p:cNvSpPr txBox="1"/>
            <p:nvPr/>
          </p:nvSpPr>
          <p:spPr>
            <a:xfrm>
              <a:off x="0" y="116205"/>
              <a:ext cx="90011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1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870.705</a:t>
              </a:r>
            </a:p>
          </p:txBody>
        </p:sp>
      </p:grpSp>
      <p:grpSp>
        <p:nvGrpSpPr>
          <p:cNvPr id="736" name="Gruppo"/>
          <p:cNvGrpSpPr/>
          <p:nvPr/>
        </p:nvGrpSpPr>
        <p:grpSpPr>
          <a:xfrm>
            <a:off x="3492500" y="0"/>
            <a:ext cx="2159000" cy="1439863"/>
            <a:chOff x="0" y="0"/>
            <a:chExt cx="2159000" cy="1439862"/>
          </a:xfrm>
        </p:grpSpPr>
        <p:sp>
          <p:nvSpPr>
            <p:cNvPr id="734" name="Rettangolo"/>
            <p:cNvSpPr/>
            <p:nvPr/>
          </p:nvSpPr>
          <p:spPr>
            <a:xfrm>
              <a:off x="0" y="0"/>
              <a:ext cx="2159000" cy="1439863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06400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35" name="I NUMERI DEL TURISMO IN PROVINCIA DI TERNI"/>
            <p:cNvSpPr txBox="1"/>
            <p:nvPr/>
          </p:nvSpPr>
          <p:spPr>
            <a:xfrm>
              <a:off x="0" y="110331"/>
              <a:ext cx="2159000" cy="1219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06400">
                <a:lnSpc>
                  <a:spcPct val="90000"/>
                </a:lnSpc>
                <a:buClr>
                  <a:srgbClr val="C00000"/>
                </a:buClr>
                <a:buSzPct val="100000"/>
                <a:buFont typeface="Century Gothic"/>
                <a:buChar char="▐"/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I NUMERI DEL TURISMO IN PROVINCIA DI TERNI</a:t>
              </a:r>
            </a:p>
          </p:txBody>
        </p:sp>
      </p:grpSp>
      <p:sp>
        <p:nvSpPr>
          <p:cNvPr id="737" name="NOTA: I DATI SULLA STAGIONALITÀ SI RIFERISCONO AL 2018…"/>
          <p:cNvSpPr txBox="1"/>
          <p:nvPr/>
        </p:nvSpPr>
        <p:spPr>
          <a:xfrm>
            <a:off x="3492500" y="4277360"/>
            <a:ext cx="2159000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b="1"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NOTA: I DATI SULLA STAGIONALITÀ SI RIFERISCONO AL 2018</a:t>
            </a:r>
          </a:p>
          <a:p>
            <a:pPr algn="ctr"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algn="ctr"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ELABORAZIONI SU</a:t>
            </a:r>
          </a:p>
          <a:p>
            <a:pPr algn="ctr"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DATI REGIONE UMBRIA</a:t>
            </a:r>
          </a:p>
        </p:txBody>
      </p:sp>
      <p:pic>
        <p:nvPicPr>
          <p:cNvPr id="738" name="image.jpeg" descr="image.jpe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6237" y="179387"/>
            <a:ext cx="2430463" cy="2425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00675" y="179387"/>
            <a:ext cx="2430463" cy="2432051"/>
          </a:xfrm>
          <a:prstGeom prst="rect">
            <a:avLst/>
          </a:prstGeom>
          <a:ln w="12700">
            <a:miter lim="400000"/>
          </a:ln>
        </p:spPr>
      </p:pic>
      <p:sp>
        <p:nvSpPr>
          <p:cNvPr id="742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43" name="NOTA: VARIAZIONE RISPETTO ALLO STESSO PERIODO DEL 2019…"/>
          <p:cNvSpPr txBox="1"/>
          <p:nvPr/>
        </p:nvSpPr>
        <p:spPr>
          <a:xfrm>
            <a:off x="0" y="3318192"/>
            <a:ext cx="2195513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NOTA: VARIAZIONE RISPETTO ALLO STESSO PERIODO DEL 2019</a:t>
            </a:r>
          </a:p>
          <a:p>
            <a: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ELABORAZIONI SU DATI REGIONE UMBRIA</a:t>
            </a:r>
          </a:p>
        </p:txBody>
      </p:sp>
      <p:grpSp>
        <p:nvGrpSpPr>
          <p:cNvPr id="746" name="Gruppo"/>
          <p:cNvGrpSpPr/>
          <p:nvPr/>
        </p:nvGrpSpPr>
        <p:grpSpPr>
          <a:xfrm>
            <a:off x="0" y="71437"/>
            <a:ext cx="2519363" cy="1081088"/>
            <a:chOff x="0" y="0"/>
            <a:chExt cx="2519362" cy="1081087"/>
          </a:xfrm>
        </p:grpSpPr>
        <p:sp>
          <p:nvSpPr>
            <p:cNvPr id="744" name="Rettangolo"/>
            <p:cNvSpPr/>
            <p:nvPr/>
          </p:nvSpPr>
          <p:spPr>
            <a:xfrm>
              <a:off x="0" y="0"/>
              <a:ext cx="2519363" cy="1081088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06400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45" name="NEL 2020 ARRIVI E PRESENZE IN CALO DEL 64%"/>
            <p:cNvSpPr txBox="1"/>
            <p:nvPr/>
          </p:nvSpPr>
          <p:spPr>
            <a:xfrm>
              <a:off x="0" y="68103"/>
              <a:ext cx="2519363" cy="944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06400">
                <a:lnSpc>
                  <a:spcPct val="90000"/>
                </a:lnSpc>
                <a:buClr>
                  <a:srgbClr val="C00000"/>
                </a:buClr>
                <a:buSzPct val="100000"/>
                <a:buFont typeface="Century Gothic"/>
                <a:buChar char="▐"/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NEL 2020 ARRIVI E PRESENZE IN CALO DEL 64%</a:t>
              </a:r>
            </a:p>
          </p:txBody>
        </p:sp>
      </p:grpSp>
      <p:grpSp>
        <p:nvGrpSpPr>
          <p:cNvPr id="749" name="Gruppo"/>
          <p:cNvGrpSpPr/>
          <p:nvPr/>
        </p:nvGrpSpPr>
        <p:grpSpPr>
          <a:xfrm>
            <a:off x="3617912" y="179387"/>
            <a:ext cx="1728788" cy="252413"/>
            <a:chOff x="0" y="0"/>
            <a:chExt cx="1728787" cy="252412"/>
          </a:xfrm>
        </p:grpSpPr>
        <p:sp>
          <p:nvSpPr>
            <p:cNvPr id="747" name="Rettangolo"/>
            <p:cNvSpPr/>
            <p:nvPr/>
          </p:nvSpPr>
          <p:spPr>
            <a:xfrm>
              <a:off x="0" y="0"/>
              <a:ext cx="1728788" cy="252413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48" name="ARRIVI IN PROV. DI TERNI"/>
            <p:cNvSpPr txBox="1"/>
            <p:nvPr/>
          </p:nvSpPr>
          <p:spPr>
            <a:xfrm>
              <a:off x="0" y="10636"/>
              <a:ext cx="1728788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ARRIVI IN PROV. DI TERNI</a:t>
              </a:r>
            </a:p>
          </p:txBody>
        </p:sp>
      </p:grpSp>
      <p:grpSp>
        <p:nvGrpSpPr>
          <p:cNvPr id="752" name="Gruppo"/>
          <p:cNvGrpSpPr/>
          <p:nvPr/>
        </p:nvGrpSpPr>
        <p:grpSpPr>
          <a:xfrm>
            <a:off x="1476375" y="2376487"/>
            <a:ext cx="720725" cy="431801"/>
            <a:chOff x="0" y="0"/>
            <a:chExt cx="720725" cy="431800"/>
          </a:xfrm>
        </p:grpSpPr>
        <p:sp>
          <p:nvSpPr>
            <p:cNvPr id="750" name="Rettangolo"/>
            <p:cNvSpPr/>
            <p:nvPr/>
          </p:nvSpPr>
          <p:spPr>
            <a:xfrm>
              <a:off x="0" y="0"/>
              <a:ext cx="720725" cy="431800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51" name="-95%"/>
            <p:cNvSpPr txBox="1"/>
            <p:nvPr/>
          </p:nvSpPr>
          <p:spPr>
            <a:xfrm>
              <a:off x="0" y="74930"/>
              <a:ext cx="720725" cy="281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-95%</a:t>
              </a:r>
            </a:p>
          </p:txBody>
        </p:sp>
      </p:grpSp>
      <p:grpSp>
        <p:nvGrpSpPr>
          <p:cNvPr id="755" name="Gruppo"/>
          <p:cNvGrpSpPr/>
          <p:nvPr/>
        </p:nvGrpSpPr>
        <p:grpSpPr>
          <a:xfrm>
            <a:off x="1476375" y="2843212"/>
            <a:ext cx="720725" cy="433388"/>
            <a:chOff x="0" y="0"/>
            <a:chExt cx="720725" cy="433387"/>
          </a:xfrm>
        </p:grpSpPr>
        <p:sp>
          <p:nvSpPr>
            <p:cNvPr id="753" name="Rettangolo"/>
            <p:cNvSpPr/>
            <p:nvPr/>
          </p:nvSpPr>
          <p:spPr>
            <a:xfrm>
              <a:off x="0" y="0"/>
              <a:ext cx="720725" cy="433388"/>
            </a:xfrm>
            <a:prstGeom prst="rect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54" name="-92%"/>
            <p:cNvSpPr txBox="1"/>
            <p:nvPr/>
          </p:nvSpPr>
          <p:spPr>
            <a:xfrm>
              <a:off x="0" y="75723"/>
              <a:ext cx="720725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-92%</a:t>
              </a:r>
            </a:p>
          </p:txBody>
        </p:sp>
      </p:grpSp>
      <p:grpSp>
        <p:nvGrpSpPr>
          <p:cNvPr id="758" name="Gruppo"/>
          <p:cNvGrpSpPr/>
          <p:nvPr/>
        </p:nvGrpSpPr>
        <p:grpSpPr>
          <a:xfrm>
            <a:off x="0" y="2376487"/>
            <a:ext cx="1439863" cy="431801"/>
            <a:chOff x="0" y="0"/>
            <a:chExt cx="1439862" cy="431800"/>
          </a:xfrm>
        </p:grpSpPr>
        <p:sp>
          <p:nvSpPr>
            <p:cNvPr id="756" name="Rettangolo"/>
            <p:cNvSpPr/>
            <p:nvPr/>
          </p:nvSpPr>
          <p:spPr>
            <a:xfrm>
              <a:off x="0" y="0"/>
              <a:ext cx="1439863" cy="43180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b="1" sz="8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57" name="ARRIVI…"/>
            <p:cNvSpPr txBox="1"/>
            <p:nvPr/>
          </p:nvSpPr>
          <p:spPr>
            <a:xfrm>
              <a:off x="0" y="30479"/>
              <a:ext cx="1439863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r">
                <a:defRPr b="1" sz="10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ARRIVI</a:t>
              </a:r>
            </a:p>
            <a:p>
              <a:pPr algn="r">
                <a:defRPr b="1" sz="8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[MAR-MAG 2020]</a:t>
              </a:r>
            </a:p>
          </p:txBody>
        </p:sp>
      </p:grpSp>
      <p:grpSp>
        <p:nvGrpSpPr>
          <p:cNvPr id="761" name="Gruppo"/>
          <p:cNvGrpSpPr/>
          <p:nvPr/>
        </p:nvGrpSpPr>
        <p:grpSpPr>
          <a:xfrm>
            <a:off x="0" y="2843212"/>
            <a:ext cx="1439863" cy="433388"/>
            <a:chOff x="0" y="0"/>
            <a:chExt cx="1439862" cy="433387"/>
          </a:xfrm>
        </p:grpSpPr>
        <p:sp>
          <p:nvSpPr>
            <p:cNvPr id="759" name="Rettangolo"/>
            <p:cNvSpPr/>
            <p:nvPr/>
          </p:nvSpPr>
          <p:spPr>
            <a:xfrm>
              <a:off x="0" y="0"/>
              <a:ext cx="1439863" cy="433388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b="1" sz="8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60" name="PRESENZE…"/>
            <p:cNvSpPr txBox="1"/>
            <p:nvPr/>
          </p:nvSpPr>
          <p:spPr>
            <a:xfrm>
              <a:off x="0" y="31273"/>
              <a:ext cx="1439863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r">
                <a:defRPr b="1" sz="10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PRESENZE</a:t>
              </a:r>
            </a:p>
            <a:p>
              <a:pPr algn="r">
                <a:defRPr b="1" sz="8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[MAR-MAG 2020]</a:t>
              </a:r>
            </a:p>
          </p:txBody>
        </p:sp>
      </p:grpSp>
      <p:sp>
        <p:nvSpPr>
          <p:cNvPr id="762" name="EFFETTI DEL LOCKDOWN SUL MOVIMENTO TURISTICO IN PROVINCIA DI TERNI"/>
          <p:cNvSpPr txBox="1"/>
          <p:nvPr/>
        </p:nvSpPr>
        <p:spPr>
          <a:xfrm>
            <a:off x="0" y="1814830"/>
            <a:ext cx="2195513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171450" indent="-171450">
              <a:buClr>
                <a:srgbClr val="C00000"/>
              </a:buClr>
              <a:buSzPct val="100000"/>
              <a:buFont typeface="Century Gothic"/>
              <a:buChar char="▐"/>
              <a:defRPr b="1" sz="9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EFFETTI DEL LOCKDOWN SUL MOVIMENTO TURISTICO IN PROVINCIA DI TERNI</a:t>
            </a:r>
          </a:p>
        </p:txBody>
      </p:sp>
      <p:sp>
        <p:nvSpPr>
          <p:cNvPr id="763" name="[*] STIME…"/>
          <p:cNvSpPr txBox="1"/>
          <p:nvPr/>
        </p:nvSpPr>
        <p:spPr>
          <a:xfrm>
            <a:off x="7981950" y="4390072"/>
            <a:ext cx="95250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>
              <a:defRPr b="1"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[*] STIME </a:t>
            </a:r>
          </a:p>
          <a:p>
            <a: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ELABORAZIONI SU DATI REGIONE UMBRIA</a:t>
            </a:r>
          </a:p>
        </p:txBody>
      </p:sp>
      <p:pic>
        <p:nvPicPr>
          <p:cNvPr id="764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67" name="Gruppo"/>
          <p:cNvGrpSpPr/>
          <p:nvPr/>
        </p:nvGrpSpPr>
        <p:grpSpPr>
          <a:xfrm>
            <a:off x="5957887" y="179387"/>
            <a:ext cx="1871663" cy="252413"/>
            <a:chOff x="0" y="0"/>
            <a:chExt cx="1871662" cy="252412"/>
          </a:xfrm>
        </p:grpSpPr>
        <p:sp>
          <p:nvSpPr>
            <p:cNvPr id="765" name="Rettangolo"/>
            <p:cNvSpPr/>
            <p:nvPr/>
          </p:nvSpPr>
          <p:spPr>
            <a:xfrm>
              <a:off x="0" y="0"/>
              <a:ext cx="1871663" cy="252413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66" name="PRESENZE IN PROV. DI TERNI"/>
            <p:cNvSpPr txBox="1"/>
            <p:nvPr/>
          </p:nvSpPr>
          <p:spPr>
            <a:xfrm>
              <a:off x="0" y="10636"/>
              <a:ext cx="1871663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PRESENZE IN PROV. DI TERNI</a:t>
              </a:r>
            </a:p>
          </p:txBody>
        </p:sp>
      </p:grpSp>
      <p:pic>
        <p:nvPicPr>
          <p:cNvPr id="768" name="image.pdf" descr="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16237" y="2700337"/>
            <a:ext cx="4913313" cy="2289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MOVIMENTO TURISTICO"/>
          <p:cNvSpPr txBox="1"/>
          <p:nvPr/>
        </p:nvSpPr>
        <p:spPr>
          <a:xfrm>
            <a:off x="792162" y="1043622"/>
            <a:ext cx="755967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r">
              <a:spcBef>
                <a:spcPts val="1200"/>
              </a:spcBef>
              <a:defRPr b="1"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MOVIMENTO TURISTICO</a:t>
            </a:r>
          </a:p>
        </p:txBody>
      </p:sp>
      <p:sp>
        <p:nvSpPr>
          <p:cNvPr id="771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774" name="Gruppo"/>
          <p:cNvGrpSpPr/>
          <p:nvPr/>
        </p:nvGrpSpPr>
        <p:grpSpPr>
          <a:xfrm>
            <a:off x="792162" y="1800224"/>
            <a:ext cx="7559676" cy="2700339"/>
            <a:chOff x="0" y="0"/>
            <a:chExt cx="7559675" cy="2700337"/>
          </a:xfrm>
        </p:grpSpPr>
        <p:sp>
          <p:nvSpPr>
            <p:cNvPr id="772" name="Rettangolo"/>
            <p:cNvSpPr/>
            <p:nvPr/>
          </p:nvSpPr>
          <p:spPr>
            <a:xfrm>
              <a:off x="0" y="0"/>
              <a:ext cx="7559675" cy="2700338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73" name="IN PROVINCIA DI TERNI LA FILIERA DEL TURISMO COMPRENDE CIRCA 1.500 IMPRESE (8,8% DEL TOTALE), OCCUPANDO 5.500 ADDETTI (9,6% DEL TOTALE). LA QUOTA DI TERNI SUL TURISMO REGIONALE VARIA TRA IL 14 E IL 16%, A SECONDA CHE SI CONSIDERINO LE PRESENZE O GLI ARRIVI.…"/>
            <p:cNvSpPr txBox="1"/>
            <p:nvPr/>
          </p:nvSpPr>
          <p:spPr>
            <a:xfrm>
              <a:off x="0" y="0"/>
              <a:ext cx="7559675" cy="2651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1450" indent="-171450">
                <a:spcBef>
                  <a:spcPts val="7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 PROVINCIA DI TERNI LA FILIERA DEL TURISMO COMPRENDE CIRCA 1.500 IMPRESE (8,8% DEL TOTALE), OCCUPANDO 5.500 ADDETTI (9,6% DEL TOTALE). LA QUOTA DI TERNI SUL TURISMO REGIONALE VARIA TRA IL 14 E IL 16%, A SECONDA CHE SI CONSIDERINO LE PRESENZE O GLI ARRIVI.</a:t>
              </a:r>
            </a:p>
            <a:p>
              <a:pPr marL="171450" indent="-171450">
                <a:spcBef>
                  <a:spcPts val="7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IL SISTEMA TURISTICO DELLA PROVINCIA DI TERNI CONTA SU 410 MILA ARRIVI (DATI 2019). IN TERMINI DI PRESENZE TURISTICHE (OLTRE 870 MILA), PREVALGONO GLI ITALIANI (62%), CON UN SOSTANZIALE EQUILIBRIO TRA STRUTTURE ALBERGHIERE ED ESERCIZI EXTRALBERGHIERI.</a:t>
              </a:r>
            </a:p>
            <a:p>
              <a:pPr marL="171450" indent="-171450">
                <a:spcBef>
                  <a:spcPts val="7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TRA IL 2010 E IL 2019 IL MOVIMENTO TURISTICO TERNANO HA CONOSCIUTO UNA FASE DI ESPANSIONE SIA IN TERMINI DI ARRIVI (+36%), SIA COME NUMERO DI PRESENZE (+21%). SI SEGNALA LA CRESCITA DEL 50% DEI TURISTI STRANIERI.</a:t>
              </a:r>
            </a:p>
            <a:p>
              <a:pPr marL="171450" indent="-171450">
                <a:spcBef>
                  <a:spcPts val="7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IL MOVIMENTO TURISTICO DELLA PROVINCIA DI TERNI POTREBBE CHIUDERE IL 2020 CON UNA FLESSIONE DI ARRIVI E PRESENZE (E, OVVIAMENTE, DI FATTURATO) DEL 64%: PESANO L’IMPATTO DEL LOCKDOWN (ARRIVI -95% TRA MARZO E MAGGIO) E LE PROSPETTIVE INCERTE DEI PROSSIMI MESI.</a:t>
              </a:r>
            </a:p>
          </p:txBody>
        </p:sp>
      </p:grpSp>
      <p:grpSp>
        <p:nvGrpSpPr>
          <p:cNvPr id="777" name="Gruppo"/>
          <p:cNvGrpSpPr/>
          <p:nvPr/>
        </p:nvGrpSpPr>
        <p:grpSpPr>
          <a:xfrm>
            <a:off x="0" y="0"/>
            <a:ext cx="792163" cy="1800225"/>
            <a:chOff x="0" y="0"/>
            <a:chExt cx="792162" cy="1800225"/>
          </a:xfrm>
        </p:grpSpPr>
        <p:sp>
          <p:nvSpPr>
            <p:cNvPr id="775" name="Rettangolo"/>
            <p:cNvSpPr/>
            <p:nvPr/>
          </p:nvSpPr>
          <p:spPr>
            <a:xfrm>
              <a:off x="0" y="0"/>
              <a:ext cx="792163" cy="18002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76" name="5"/>
            <p:cNvSpPr txBox="1"/>
            <p:nvPr/>
          </p:nvSpPr>
          <p:spPr>
            <a:xfrm>
              <a:off x="0" y="670242"/>
              <a:ext cx="79216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5</a:t>
              </a:r>
            </a:p>
          </p:txBody>
        </p:sp>
      </p:grpSp>
      <p:pic>
        <p:nvPicPr>
          <p:cNvPr id="77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uppo"/>
          <p:cNvGrpSpPr/>
          <p:nvPr/>
        </p:nvGrpSpPr>
        <p:grpSpPr>
          <a:xfrm>
            <a:off x="792162" y="1800225"/>
            <a:ext cx="7559676" cy="1044575"/>
            <a:chOff x="0" y="0"/>
            <a:chExt cx="7559675" cy="1044575"/>
          </a:xfrm>
        </p:grpSpPr>
        <p:sp>
          <p:nvSpPr>
            <p:cNvPr id="74" name="Rettangolo"/>
            <p:cNvSpPr/>
            <p:nvPr/>
          </p:nvSpPr>
          <p:spPr>
            <a:xfrm>
              <a:off x="0" y="0"/>
              <a:ext cx="7559675" cy="1044575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00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5" name="PROSPETTIVE ECONOMICHE"/>
            <p:cNvSpPr txBox="1"/>
            <p:nvPr/>
          </p:nvSpPr>
          <p:spPr>
            <a:xfrm>
              <a:off x="0" y="324167"/>
              <a:ext cx="7559675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200"/>
                </a:spcBef>
                <a:defRPr b="1" sz="200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PROSPETTIVE ECONOMICHE</a:t>
              </a:r>
            </a:p>
          </p:txBody>
        </p:sp>
      </p:grpSp>
      <p:sp>
        <p:nvSpPr>
          <p:cNvPr id="77" name="Numero diapositiva"/>
          <p:cNvSpPr txBox="1"/>
          <p:nvPr>
            <p:ph type="sldNum" sz="quarter" idx="4294967295"/>
          </p:nvPr>
        </p:nvSpPr>
        <p:spPr>
          <a:xfrm>
            <a:off x="8933807" y="179387"/>
            <a:ext cx="175268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80" name="Gruppo"/>
          <p:cNvGrpSpPr/>
          <p:nvPr/>
        </p:nvGrpSpPr>
        <p:grpSpPr>
          <a:xfrm>
            <a:off x="0" y="0"/>
            <a:ext cx="792163" cy="1800225"/>
            <a:chOff x="0" y="0"/>
            <a:chExt cx="792162" cy="1800225"/>
          </a:xfrm>
        </p:grpSpPr>
        <p:sp>
          <p:nvSpPr>
            <p:cNvPr id="78" name="Rettangolo"/>
            <p:cNvSpPr/>
            <p:nvPr/>
          </p:nvSpPr>
          <p:spPr>
            <a:xfrm>
              <a:off x="0" y="0"/>
              <a:ext cx="792163" cy="18002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9" name="1"/>
            <p:cNvSpPr txBox="1"/>
            <p:nvPr/>
          </p:nvSpPr>
          <p:spPr>
            <a:xfrm>
              <a:off x="0" y="670242"/>
              <a:ext cx="79216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1</a:t>
              </a:r>
            </a:p>
          </p:txBody>
        </p:sp>
      </p:grpSp>
      <p:pic>
        <p:nvPicPr>
          <p:cNvPr id="8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Tendenza al rialzo" descr="Tendenza al rialz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162" y="2843212"/>
            <a:ext cx="1439863" cy="1441451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Rettangolo"/>
          <p:cNvSpPr/>
          <p:nvPr/>
        </p:nvSpPr>
        <p:spPr>
          <a:xfrm>
            <a:off x="8351837" y="1803400"/>
            <a:ext cx="792163" cy="1044575"/>
          </a:xfrm>
          <a:prstGeom prst="rect">
            <a:avLst/>
          </a:prstGeom>
          <a:solidFill>
            <a:srgbClr val="DCE6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spcBef>
                <a:spcPts val="1900"/>
              </a:spcBef>
              <a:defRPr b="1"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84" name="Rettangolo"/>
          <p:cNvSpPr/>
          <p:nvPr/>
        </p:nvSpPr>
        <p:spPr>
          <a:xfrm>
            <a:off x="0" y="4284662"/>
            <a:ext cx="2232025" cy="858838"/>
          </a:xfrm>
          <a:prstGeom prst="rect">
            <a:avLst/>
          </a:prstGeom>
          <a:solidFill>
            <a:srgbClr val="DCE6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spcBef>
                <a:spcPts val="1900"/>
              </a:spcBef>
              <a:defRPr b="1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ruppo"/>
          <p:cNvGrpSpPr/>
          <p:nvPr/>
        </p:nvGrpSpPr>
        <p:grpSpPr>
          <a:xfrm>
            <a:off x="792162" y="1800225"/>
            <a:ext cx="7559676" cy="1044575"/>
            <a:chOff x="0" y="0"/>
            <a:chExt cx="7559675" cy="1044575"/>
          </a:xfrm>
        </p:grpSpPr>
        <p:sp>
          <p:nvSpPr>
            <p:cNvPr id="780" name="Rettangolo"/>
            <p:cNvSpPr/>
            <p:nvPr/>
          </p:nvSpPr>
          <p:spPr>
            <a:xfrm>
              <a:off x="0" y="0"/>
              <a:ext cx="7559675" cy="1044575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00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81" name="EVOLUZIONE DEL CREDITO"/>
            <p:cNvSpPr txBox="1"/>
            <p:nvPr/>
          </p:nvSpPr>
          <p:spPr>
            <a:xfrm>
              <a:off x="0" y="324167"/>
              <a:ext cx="7559675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200"/>
                </a:spcBef>
                <a:defRPr b="1" sz="200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EVOLUZIONE DEL CREDITO</a:t>
              </a:r>
            </a:p>
          </p:txBody>
        </p:sp>
      </p:grpSp>
      <p:sp>
        <p:nvSpPr>
          <p:cNvPr id="783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786" name="Gruppo"/>
          <p:cNvGrpSpPr/>
          <p:nvPr/>
        </p:nvGrpSpPr>
        <p:grpSpPr>
          <a:xfrm>
            <a:off x="0" y="0"/>
            <a:ext cx="792163" cy="1800225"/>
            <a:chOff x="0" y="0"/>
            <a:chExt cx="792162" cy="1800225"/>
          </a:xfrm>
        </p:grpSpPr>
        <p:sp>
          <p:nvSpPr>
            <p:cNvPr id="784" name="Rettangolo"/>
            <p:cNvSpPr/>
            <p:nvPr/>
          </p:nvSpPr>
          <p:spPr>
            <a:xfrm>
              <a:off x="0" y="0"/>
              <a:ext cx="792163" cy="18002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85" name="6"/>
            <p:cNvSpPr txBox="1"/>
            <p:nvPr/>
          </p:nvSpPr>
          <p:spPr>
            <a:xfrm>
              <a:off x="0" y="670242"/>
              <a:ext cx="79216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6</a:t>
              </a:r>
            </a:p>
          </p:txBody>
        </p:sp>
      </p:grpSp>
      <p:pic>
        <p:nvPicPr>
          <p:cNvPr id="78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sp>
        <p:nvSpPr>
          <p:cNvPr id="788" name="Rettangolo"/>
          <p:cNvSpPr/>
          <p:nvPr/>
        </p:nvSpPr>
        <p:spPr>
          <a:xfrm>
            <a:off x="8351837" y="1803400"/>
            <a:ext cx="792163" cy="1044575"/>
          </a:xfrm>
          <a:prstGeom prst="rect">
            <a:avLst/>
          </a:prstGeom>
          <a:solidFill>
            <a:srgbClr val="DCE6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spcBef>
                <a:spcPts val="1900"/>
              </a:spcBef>
              <a:defRPr b="1"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789" name="Rettangolo"/>
          <p:cNvSpPr/>
          <p:nvPr/>
        </p:nvSpPr>
        <p:spPr>
          <a:xfrm>
            <a:off x="0" y="4284662"/>
            <a:ext cx="2232025" cy="858838"/>
          </a:xfrm>
          <a:prstGeom prst="rect">
            <a:avLst/>
          </a:prstGeom>
          <a:solidFill>
            <a:srgbClr val="DCE6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spcBef>
                <a:spcPts val="1900"/>
              </a:spcBef>
              <a:defRPr b="1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790" name="Prestito" descr="Prestit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162" y="2843212"/>
            <a:ext cx="1439863" cy="1441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7700" y="971550"/>
            <a:ext cx="3057525" cy="2601913"/>
          </a:xfrm>
          <a:prstGeom prst="rect">
            <a:avLst/>
          </a:prstGeom>
          <a:ln w="12700">
            <a:miter lim="400000"/>
          </a:ln>
        </p:spPr>
      </p:pic>
      <p:sp>
        <p:nvSpPr>
          <p:cNvPr id="793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796" name="Gruppo"/>
          <p:cNvGrpSpPr/>
          <p:nvPr/>
        </p:nvGrpSpPr>
        <p:grpSpPr>
          <a:xfrm>
            <a:off x="358775" y="1223962"/>
            <a:ext cx="4705350" cy="252413"/>
            <a:chOff x="0" y="0"/>
            <a:chExt cx="4705349" cy="252412"/>
          </a:xfrm>
        </p:grpSpPr>
        <p:sp>
          <p:nvSpPr>
            <p:cNvPr id="794" name="Rettangolo"/>
            <p:cNvSpPr/>
            <p:nvPr/>
          </p:nvSpPr>
          <p:spPr>
            <a:xfrm>
              <a:off x="0" y="0"/>
              <a:ext cx="4705350" cy="2524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95" name="PROVINCIA DI TERNI: DINAMICA DEI DEPOSITI [MILIONI DI EURO]"/>
            <p:cNvSpPr txBox="1"/>
            <p:nvPr/>
          </p:nvSpPr>
          <p:spPr>
            <a:xfrm>
              <a:off x="0" y="10636"/>
              <a:ext cx="470535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PROVINCIA DI TERNI: DINAMICA DEI DEPOSITI [MILIONI DI EURO]</a:t>
              </a:r>
            </a:p>
          </p:txBody>
        </p:sp>
      </p:grpSp>
      <p:grpSp>
        <p:nvGrpSpPr>
          <p:cNvPr id="799" name="Gruppo"/>
          <p:cNvGrpSpPr/>
          <p:nvPr/>
        </p:nvGrpSpPr>
        <p:grpSpPr>
          <a:xfrm>
            <a:off x="358775" y="3095625"/>
            <a:ext cx="4705350" cy="252413"/>
            <a:chOff x="0" y="0"/>
            <a:chExt cx="4705349" cy="252412"/>
          </a:xfrm>
        </p:grpSpPr>
        <p:sp>
          <p:nvSpPr>
            <p:cNvPr id="797" name="Rettangolo"/>
            <p:cNvSpPr/>
            <p:nvPr/>
          </p:nvSpPr>
          <p:spPr>
            <a:xfrm>
              <a:off x="0" y="0"/>
              <a:ext cx="4705350" cy="2524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798" name="PROVINCIA DI TERNI: DINAMICA DEI PRESTITI [MILIONI DI EURO]"/>
            <p:cNvSpPr txBox="1"/>
            <p:nvPr/>
          </p:nvSpPr>
          <p:spPr>
            <a:xfrm>
              <a:off x="0" y="10636"/>
              <a:ext cx="470535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PROVINCIA DI TERNI: DINAMICA DEI PRESTITI [MILIONI DI EURO]</a:t>
              </a:r>
            </a:p>
          </p:txBody>
        </p:sp>
      </p:grpSp>
      <p:grpSp>
        <p:nvGrpSpPr>
          <p:cNvPr id="802" name="Gruppo"/>
          <p:cNvGrpSpPr/>
          <p:nvPr/>
        </p:nvGrpSpPr>
        <p:grpSpPr>
          <a:xfrm>
            <a:off x="6805612" y="971550"/>
            <a:ext cx="1978026" cy="252413"/>
            <a:chOff x="0" y="0"/>
            <a:chExt cx="1978025" cy="252412"/>
          </a:xfrm>
        </p:grpSpPr>
        <p:sp>
          <p:nvSpPr>
            <p:cNvPr id="800" name="Rettangolo"/>
            <p:cNvSpPr/>
            <p:nvPr/>
          </p:nvSpPr>
          <p:spPr>
            <a:xfrm>
              <a:off x="0" y="0"/>
              <a:ext cx="1978025" cy="252413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01" name="TERNI: DEPOSITI E PRESTITI"/>
            <p:cNvSpPr txBox="1"/>
            <p:nvPr/>
          </p:nvSpPr>
          <p:spPr>
            <a:xfrm>
              <a:off x="0" y="10636"/>
              <a:ext cx="1978025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TERNI: DEPOSITI E PRESTITI</a:t>
              </a:r>
            </a:p>
          </p:txBody>
        </p:sp>
      </p:grpSp>
      <p:sp>
        <p:nvSpPr>
          <p:cNvPr id="803" name="[*] AMMINISTRAZIONI PUBBLICHE, SOCIETÀ FINANZIARIE E ISTITUZIONI SENZA SCOPO DI LUCRO…"/>
          <p:cNvSpPr txBox="1"/>
          <p:nvPr/>
        </p:nvSpPr>
        <p:spPr>
          <a:xfrm>
            <a:off x="5726112" y="4218622"/>
            <a:ext cx="3057526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>
              <a:defRPr b="1"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[*] AMMINISTRAZIONI PUBBLICHE, SOCIETÀ FINANZIARIE E ISTITUZIONI SENZA SCOPO DI LUCRO </a:t>
            </a:r>
          </a:p>
          <a:p>
            <a: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ELABORAZIONI SU DATI BANCA D’ITALIA</a:t>
            </a:r>
          </a:p>
        </p:txBody>
      </p:sp>
      <p:grpSp>
        <p:nvGrpSpPr>
          <p:cNvPr id="806" name="Gruppo"/>
          <p:cNvGrpSpPr/>
          <p:nvPr/>
        </p:nvGrpSpPr>
        <p:grpSpPr>
          <a:xfrm>
            <a:off x="0" y="71437"/>
            <a:ext cx="5940425" cy="539751"/>
            <a:chOff x="0" y="0"/>
            <a:chExt cx="5940425" cy="539750"/>
          </a:xfrm>
        </p:grpSpPr>
        <p:sp>
          <p:nvSpPr>
            <p:cNvPr id="804" name="Rettangolo"/>
            <p:cNvSpPr/>
            <p:nvPr/>
          </p:nvSpPr>
          <p:spPr>
            <a:xfrm>
              <a:off x="0" y="0"/>
              <a:ext cx="5940425" cy="53975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06400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05" name="A TERNI I DEPOSITI «SORPASSANO» I PRESTITI"/>
            <p:cNvSpPr txBox="1"/>
            <p:nvPr/>
          </p:nvSpPr>
          <p:spPr>
            <a:xfrm>
              <a:off x="0" y="71755"/>
              <a:ext cx="5940425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06400">
                <a:lnSpc>
                  <a:spcPct val="90000"/>
                </a:lnSpc>
                <a:buClr>
                  <a:srgbClr val="C00000"/>
                </a:buClr>
                <a:buSzPct val="100000"/>
                <a:buFont typeface="Century Gothic"/>
                <a:buChar char="▐"/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A TERNI I DEPOSITI «SORPASSANO» I PRESTITI</a:t>
              </a:r>
            </a:p>
          </p:txBody>
        </p:sp>
      </p:grpSp>
      <p:pic>
        <p:nvPicPr>
          <p:cNvPr id="807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8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362" y="1511300"/>
            <a:ext cx="4705351" cy="1430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09" name="image.pdf" descr="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0362" y="3384550"/>
            <a:ext cx="4705351" cy="1428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814" name="Gruppo"/>
          <p:cNvGrpSpPr/>
          <p:nvPr/>
        </p:nvGrpSpPr>
        <p:grpSpPr>
          <a:xfrm>
            <a:off x="360362" y="971550"/>
            <a:ext cx="5021263" cy="252413"/>
            <a:chOff x="0" y="0"/>
            <a:chExt cx="5021262" cy="252412"/>
          </a:xfrm>
        </p:grpSpPr>
        <p:sp>
          <p:nvSpPr>
            <p:cNvPr id="812" name="Rettangolo"/>
            <p:cNvSpPr/>
            <p:nvPr/>
          </p:nvSpPr>
          <p:spPr>
            <a:xfrm>
              <a:off x="0" y="0"/>
              <a:ext cx="5021263" cy="2524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13" name="PROVINCIA DI TERNI: DINAMICA DEI PRESTITI ALLE IMPRESE [MILIONI DI EURO]"/>
            <p:cNvSpPr txBox="1"/>
            <p:nvPr/>
          </p:nvSpPr>
          <p:spPr>
            <a:xfrm>
              <a:off x="0" y="10636"/>
              <a:ext cx="5021263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PROVINCIA DI TERNI: DINAMICA DEI PRESTITI ALLE IMPRESE [MILIONI DI EURO]</a:t>
              </a:r>
            </a:p>
          </p:txBody>
        </p:sp>
      </p:grpSp>
      <p:sp>
        <p:nvSpPr>
          <p:cNvPr id="815" name="ELABORAZIONI SU DATI BANCA D’ITALIA"/>
          <p:cNvSpPr txBox="1"/>
          <p:nvPr/>
        </p:nvSpPr>
        <p:spPr>
          <a:xfrm>
            <a:off x="2138362" y="3041173"/>
            <a:ext cx="3203576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ELABORAZIONI SU DATI BANCA D’ITALIA</a:t>
            </a:r>
          </a:p>
        </p:txBody>
      </p:sp>
      <p:grpSp>
        <p:nvGrpSpPr>
          <p:cNvPr id="818" name="Gruppo"/>
          <p:cNvGrpSpPr/>
          <p:nvPr/>
        </p:nvGrpSpPr>
        <p:grpSpPr>
          <a:xfrm>
            <a:off x="5543550" y="1255236"/>
            <a:ext cx="3243263" cy="370841"/>
            <a:chOff x="0" y="0"/>
            <a:chExt cx="3243262" cy="370840"/>
          </a:xfrm>
        </p:grpSpPr>
        <p:sp>
          <p:nvSpPr>
            <p:cNvPr id="816" name="Rettangolo"/>
            <p:cNvSpPr/>
            <p:nvPr/>
          </p:nvSpPr>
          <p:spPr>
            <a:xfrm>
              <a:off x="0" y="5238"/>
              <a:ext cx="3243263" cy="360364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17" name="PROVINCIA DI TERNI: COMPOSIZIONE DEI PRESTITI ALLE IMPRESE PER DIMENSIONE AZIENDALE"/>
            <p:cNvSpPr txBox="1"/>
            <p:nvPr/>
          </p:nvSpPr>
          <p:spPr>
            <a:xfrm>
              <a:off x="0" y="0"/>
              <a:ext cx="3243263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PROVINCIA DI TERNI: COMPOSIZIONE DEI PRESTITI ALLE IMPRESE PER DIMENSIONE AZIENDALE</a:t>
              </a:r>
            </a:p>
          </p:txBody>
        </p:sp>
      </p:grpSp>
      <p:grpSp>
        <p:nvGrpSpPr>
          <p:cNvPr id="821" name="Gruppo"/>
          <p:cNvGrpSpPr/>
          <p:nvPr/>
        </p:nvGrpSpPr>
        <p:grpSpPr>
          <a:xfrm>
            <a:off x="0" y="71437"/>
            <a:ext cx="7720013" cy="539751"/>
            <a:chOff x="0" y="0"/>
            <a:chExt cx="7720012" cy="539750"/>
          </a:xfrm>
        </p:grpSpPr>
        <p:sp>
          <p:nvSpPr>
            <p:cNvPr id="819" name="Rettangolo"/>
            <p:cNvSpPr/>
            <p:nvPr/>
          </p:nvSpPr>
          <p:spPr>
            <a:xfrm>
              <a:off x="0" y="0"/>
              <a:ext cx="7720013" cy="53975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06400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20" name="L’85% DEI PRESTITI ALLE IMPRESE CON PIÙ DI 5 ADDETTI"/>
            <p:cNvSpPr txBox="1"/>
            <p:nvPr/>
          </p:nvSpPr>
          <p:spPr>
            <a:xfrm>
              <a:off x="0" y="71755"/>
              <a:ext cx="7720013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06400">
                <a:lnSpc>
                  <a:spcPct val="90000"/>
                </a:lnSpc>
                <a:buClr>
                  <a:srgbClr val="C00000"/>
                </a:buClr>
                <a:buSzPct val="100000"/>
                <a:buFont typeface="Century Gothic"/>
                <a:buChar char="▐"/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L’85% DEI PRESTITI ALLE IMPRESE CON PIÙ DI 5 ADDETTI</a:t>
              </a:r>
            </a:p>
          </p:txBody>
        </p:sp>
      </p:grpSp>
      <p:grpSp>
        <p:nvGrpSpPr>
          <p:cNvPr id="824" name="Gruppo"/>
          <p:cNvGrpSpPr/>
          <p:nvPr/>
        </p:nvGrpSpPr>
        <p:grpSpPr>
          <a:xfrm>
            <a:off x="2557462" y="3492500"/>
            <a:ext cx="719138" cy="358775"/>
            <a:chOff x="0" y="0"/>
            <a:chExt cx="719137" cy="358775"/>
          </a:xfrm>
        </p:grpSpPr>
        <p:sp>
          <p:nvSpPr>
            <p:cNvPr id="822" name="Rettangolo"/>
            <p:cNvSpPr/>
            <p:nvPr/>
          </p:nvSpPr>
          <p:spPr>
            <a:xfrm>
              <a:off x="0" y="0"/>
              <a:ext cx="719138" cy="35877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23" name="2011"/>
            <p:cNvSpPr txBox="1"/>
            <p:nvPr/>
          </p:nvSpPr>
          <p:spPr>
            <a:xfrm>
              <a:off x="0" y="38417"/>
              <a:ext cx="719138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2011</a:t>
              </a:r>
            </a:p>
          </p:txBody>
        </p:sp>
      </p:grpSp>
      <p:grpSp>
        <p:nvGrpSpPr>
          <p:cNvPr id="827" name="Gruppo"/>
          <p:cNvGrpSpPr/>
          <p:nvPr/>
        </p:nvGrpSpPr>
        <p:grpSpPr>
          <a:xfrm>
            <a:off x="3313112" y="3492500"/>
            <a:ext cx="719138" cy="358775"/>
            <a:chOff x="0" y="0"/>
            <a:chExt cx="719137" cy="358775"/>
          </a:xfrm>
        </p:grpSpPr>
        <p:sp>
          <p:nvSpPr>
            <p:cNvPr id="825" name="Rettangolo"/>
            <p:cNvSpPr/>
            <p:nvPr/>
          </p:nvSpPr>
          <p:spPr>
            <a:xfrm>
              <a:off x="0" y="0"/>
              <a:ext cx="719138" cy="35877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26" name="2016"/>
            <p:cNvSpPr txBox="1"/>
            <p:nvPr/>
          </p:nvSpPr>
          <p:spPr>
            <a:xfrm>
              <a:off x="0" y="38417"/>
              <a:ext cx="719138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2016</a:t>
              </a:r>
            </a:p>
          </p:txBody>
        </p:sp>
      </p:grpSp>
      <p:grpSp>
        <p:nvGrpSpPr>
          <p:cNvPr id="830" name="Gruppo"/>
          <p:cNvGrpSpPr/>
          <p:nvPr/>
        </p:nvGrpSpPr>
        <p:grpSpPr>
          <a:xfrm>
            <a:off x="2555875" y="3887787"/>
            <a:ext cx="720725" cy="541338"/>
            <a:chOff x="0" y="0"/>
            <a:chExt cx="720725" cy="541337"/>
          </a:xfrm>
        </p:grpSpPr>
        <p:sp>
          <p:nvSpPr>
            <p:cNvPr id="828" name="Rettangolo"/>
            <p:cNvSpPr/>
            <p:nvPr/>
          </p:nvSpPr>
          <p:spPr>
            <a:xfrm>
              <a:off x="0" y="0"/>
              <a:ext cx="720725" cy="541338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29" name="10,0%"/>
            <p:cNvSpPr txBox="1"/>
            <p:nvPr/>
          </p:nvSpPr>
          <p:spPr>
            <a:xfrm>
              <a:off x="0" y="129698"/>
              <a:ext cx="720725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10,0%</a:t>
              </a:r>
            </a:p>
          </p:txBody>
        </p:sp>
      </p:grpSp>
      <p:grpSp>
        <p:nvGrpSpPr>
          <p:cNvPr id="833" name="Gruppo"/>
          <p:cNvGrpSpPr/>
          <p:nvPr/>
        </p:nvGrpSpPr>
        <p:grpSpPr>
          <a:xfrm>
            <a:off x="2555875" y="4465637"/>
            <a:ext cx="720725" cy="539751"/>
            <a:chOff x="0" y="0"/>
            <a:chExt cx="720725" cy="539750"/>
          </a:xfrm>
        </p:grpSpPr>
        <p:sp>
          <p:nvSpPr>
            <p:cNvPr id="831" name="Rettangolo"/>
            <p:cNvSpPr/>
            <p:nvPr/>
          </p:nvSpPr>
          <p:spPr>
            <a:xfrm>
              <a:off x="0" y="0"/>
              <a:ext cx="720725" cy="539750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32" name="10,2%"/>
            <p:cNvSpPr txBox="1"/>
            <p:nvPr/>
          </p:nvSpPr>
          <p:spPr>
            <a:xfrm>
              <a:off x="0" y="128905"/>
              <a:ext cx="720725" cy="281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10,2%</a:t>
              </a:r>
            </a:p>
          </p:txBody>
        </p:sp>
      </p:grpSp>
      <p:grpSp>
        <p:nvGrpSpPr>
          <p:cNvPr id="836" name="Gruppo"/>
          <p:cNvGrpSpPr/>
          <p:nvPr/>
        </p:nvGrpSpPr>
        <p:grpSpPr>
          <a:xfrm>
            <a:off x="3311525" y="3887787"/>
            <a:ext cx="720725" cy="541338"/>
            <a:chOff x="0" y="0"/>
            <a:chExt cx="720725" cy="541337"/>
          </a:xfrm>
        </p:grpSpPr>
        <p:sp>
          <p:nvSpPr>
            <p:cNvPr id="834" name="Rettangolo"/>
            <p:cNvSpPr/>
            <p:nvPr/>
          </p:nvSpPr>
          <p:spPr>
            <a:xfrm>
              <a:off x="0" y="0"/>
              <a:ext cx="720725" cy="541338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35" name="25,0%"/>
            <p:cNvSpPr txBox="1"/>
            <p:nvPr/>
          </p:nvSpPr>
          <p:spPr>
            <a:xfrm>
              <a:off x="0" y="129698"/>
              <a:ext cx="720725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25,0%</a:t>
              </a:r>
            </a:p>
          </p:txBody>
        </p:sp>
      </p:grpSp>
      <p:grpSp>
        <p:nvGrpSpPr>
          <p:cNvPr id="839" name="Gruppo"/>
          <p:cNvGrpSpPr/>
          <p:nvPr/>
        </p:nvGrpSpPr>
        <p:grpSpPr>
          <a:xfrm>
            <a:off x="3311525" y="4464050"/>
            <a:ext cx="720725" cy="541338"/>
            <a:chOff x="0" y="0"/>
            <a:chExt cx="720725" cy="541337"/>
          </a:xfrm>
        </p:grpSpPr>
        <p:sp>
          <p:nvSpPr>
            <p:cNvPr id="837" name="Rettangolo"/>
            <p:cNvSpPr/>
            <p:nvPr/>
          </p:nvSpPr>
          <p:spPr>
            <a:xfrm>
              <a:off x="0" y="0"/>
              <a:ext cx="720725" cy="541338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38" name="23,6%"/>
            <p:cNvSpPr txBox="1"/>
            <p:nvPr/>
          </p:nvSpPr>
          <p:spPr>
            <a:xfrm>
              <a:off x="0" y="129698"/>
              <a:ext cx="720725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23,6%</a:t>
              </a:r>
            </a:p>
          </p:txBody>
        </p:sp>
      </p:grpSp>
      <p:grpSp>
        <p:nvGrpSpPr>
          <p:cNvPr id="842" name="Gruppo"/>
          <p:cNvGrpSpPr/>
          <p:nvPr/>
        </p:nvGrpSpPr>
        <p:grpSpPr>
          <a:xfrm>
            <a:off x="0" y="3887787"/>
            <a:ext cx="2519363" cy="539751"/>
            <a:chOff x="0" y="0"/>
            <a:chExt cx="2519362" cy="539750"/>
          </a:xfrm>
        </p:grpSpPr>
        <p:sp>
          <p:nvSpPr>
            <p:cNvPr id="840" name="Rettangolo"/>
            <p:cNvSpPr/>
            <p:nvPr/>
          </p:nvSpPr>
          <p:spPr>
            <a:xfrm>
              <a:off x="0" y="0"/>
              <a:ext cx="2519363" cy="53975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41" name="PROVINCIA DI TERNI"/>
            <p:cNvSpPr txBox="1"/>
            <p:nvPr/>
          </p:nvSpPr>
          <p:spPr>
            <a:xfrm>
              <a:off x="0" y="128905"/>
              <a:ext cx="2519363" cy="281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PROVINCIA DI TERNI</a:t>
              </a:r>
            </a:p>
          </p:txBody>
        </p:sp>
      </p:grpSp>
      <p:grpSp>
        <p:nvGrpSpPr>
          <p:cNvPr id="845" name="Gruppo"/>
          <p:cNvGrpSpPr/>
          <p:nvPr/>
        </p:nvGrpSpPr>
        <p:grpSpPr>
          <a:xfrm>
            <a:off x="0" y="4464050"/>
            <a:ext cx="2519363" cy="541338"/>
            <a:chOff x="0" y="0"/>
            <a:chExt cx="2519362" cy="541337"/>
          </a:xfrm>
        </p:grpSpPr>
        <p:sp>
          <p:nvSpPr>
            <p:cNvPr id="843" name="Rettangolo"/>
            <p:cNvSpPr/>
            <p:nvPr/>
          </p:nvSpPr>
          <p:spPr>
            <a:xfrm>
              <a:off x="0" y="0"/>
              <a:ext cx="2519363" cy="541338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44" name="UMBRIA"/>
            <p:cNvSpPr txBox="1"/>
            <p:nvPr/>
          </p:nvSpPr>
          <p:spPr>
            <a:xfrm>
              <a:off x="0" y="129698"/>
              <a:ext cx="2519363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UMBRIA</a:t>
              </a:r>
            </a:p>
          </p:txBody>
        </p:sp>
      </p:grpSp>
      <p:sp>
        <p:nvSpPr>
          <p:cNvPr id="846" name="QUOTA DEI CREDITI IN SOFFERENZA SUL TOTALE DEI PRESTITI ALLE IMPRESE"/>
          <p:cNvSpPr txBox="1"/>
          <p:nvPr/>
        </p:nvSpPr>
        <p:spPr>
          <a:xfrm>
            <a:off x="0" y="3486467"/>
            <a:ext cx="251936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171450" indent="-171450">
              <a:buClr>
                <a:srgbClr val="C00000"/>
              </a:buClr>
              <a:buSzPct val="100000"/>
              <a:buFont typeface="Century Gothic"/>
              <a:buChar char="▐"/>
              <a:defRPr b="1" sz="9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QUOTA DEI CREDITI IN SOFFERENZA SUL TOTALE DEI PRESTITI ALLE IMPRESE</a:t>
            </a:r>
          </a:p>
        </p:txBody>
      </p:sp>
      <p:grpSp>
        <p:nvGrpSpPr>
          <p:cNvPr id="849" name="Gruppo"/>
          <p:cNvGrpSpPr/>
          <p:nvPr/>
        </p:nvGrpSpPr>
        <p:grpSpPr>
          <a:xfrm>
            <a:off x="4068762" y="3492500"/>
            <a:ext cx="719138" cy="358775"/>
            <a:chOff x="0" y="0"/>
            <a:chExt cx="719137" cy="358775"/>
          </a:xfrm>
        </p:grpSpPr>
        <p:sp>
          <p:nvSpPr>
            <p:cNvPr id="847" name="Rettangolo"/>
            <p:cNvSpPr/>
            <p:nvPr/>
          </p:nvSpPr>
          <p:spPr>
            <a:xfrm>
              <a:off x="0" y="0"/>
              <a:ext cx="719138" cy="35877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48" name="2019"/>
            <p:cNvSpPr txBox="1"/>
            <p:nvPr/>
          </p:nvSpPr>
          <p:spPr>
            <a:xfrm>
              <a:off x="0" y="38417"/>
              <a:ext cx="719138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2019</a:t>
              </a:r>
            </a:p>
          </p:txBody>
        </p:sp>
      </p:grpSp>
      <p:grpSp>
        <p:nvGrpSpPr>
          <p:cNvPr id="852" name="Gruppo"/>
          <p:cNvGrpSpPr/>
          <p:nvPr/>
        </p:nvGrpSpPr>
        <p:grpSpPr>
          <a:xfrm>
            <a:off x="4068762" y="3887787"/>
            <a:ext cx="719138" cy="541338"/>
            <a:chOff x="0" y="0"/>
            <a:chExt cx="719137" cy="541337"/>
          </a:xfrm>
        </p:grpSpPr>
        <p:sp>
          <p:nvSpPr>
            <p:cNvPr id="850" name="Rettangolo"/>
            <p:cNvSpPr/>
            <p:nvPr/>
          </p:nvSpPr>
          <p:spPr>
            <a:xfrm>
              <a:off x="0" y="0"/>
              <a:ext cx="719138" cy="541338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51" name="16,7%"/>
            <p:cNvSpPr txBox="1"/>
            <p:nvPr/>
          </p:nvSpPr>
          <p:spPr>
            <a:xfrm>
              <a:off x="0" y="129698"/>
              <a:ext cx="719138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16,7%</a:t>
              </a:r>
            </a:p>
          </p:txBody>
        </p:sp>
      </p:grpSp>
      <p:grpSp>
        <p:nvGrpSpPr>
          <p:cNvPr id="855" name="Gruppo"/>
          <p:cNvGrpSpPr/>
          <p:nvPr/>
        </p:nvGrpSpPr>
        <p:grpSpPr>
          <a:xfrm>
            <a:off x="4068762" y="4464050"/>
            <a:ext cx="719138" cy="541338"/>
            <a:chOff x="0" y="0"/>
            <a:chExt cx="719137" cy="541337"/>
          </a:xfrm>
        </p:grpSpPr>
        <p:sp>
          <p:nvSpPr>
            <p:cNvPr id="853" name="Rettangolo"/>
            <p:cNvSpPr/>
            <p:nvPr/>
          </p:nvSpPr>
          <p:spPr>
            <a:xfrm>
              <a:off x="0" y="0"/>
              <a:ext cx="719138" cy="541338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54" name="13,6%"/>
            <p:cNvSpPr txBox="1"/>
            <p:nvPr/>
          </p:nvSpPr>
          <p:spPr>
            <a:xfrm>
              <a:off x="0" y="129698"/>
              <a:ext cx="719138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13,6%</a:t>
              </a:r>
            </a:p>
          </p:txBody>
        </p:sp>
      </p:grpSp>
      <p:pic>
        <p:nvPicPr>
          <p:cNvPr id="85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7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362" y="1260475"/>
            <a:ext cx="5021263" cy="1736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8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43550" y="1619250"/>
            <a:ext cx="3243263" cy="2755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61" name="Gruppo"/>
          <p:cNvGrpSpPr/>
          <p:nvPr/>
        </p:nvGrpSpPr>
        <p:grpSpPr>
          <a:xfrm>
            <a:off x="5111750" y="4711699"/>
            <a:ext cx="4032250" cy="431801"/>
            <a:chOff x="0" y="0"/>
            <a:chExt cx="4032250" cy="431800"/>
          </a:xfrm>
        </p:grpSpPr>
        <p:sp>
          <p:nvSpPr>
            <p:cNvPr id="859" name="Rettangolo"/>
            <p:cNvSpPr/>
            <p:nvPr/>
          </p:nvSpPr>
          <p:spPr>
            <a:xfrm>
              <a:off x="0" y="0"/>
              <a:ext cx="4032250" cy="43180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i="1" sz="8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60" name="NOTA. IL MIGLIORAMENTO DELLE QUOTE DEI CREDITI IN SOFFERENZA È IN BUONA MISURA IMPUTABILE ALLA CESSIONE DEI CREDITI/CARTOLARIZZAZIONI."/>
            <p:cNvSpPr txBox="1"/>
            <p:nvPr/>
          </p:nvSpPr>
          <p:spPr>
            <a:xfrm>
              <a:off x="0" y="0"/>
              <a:ext cx="4032250" cy="345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 i="1" sz="800" u="sng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NOTA</a:t>
              </a:r>
              <a:r>
                <a:rPr u="none"/>
                <a:t>. </a:t>
              </a:r>
              <a:r>
                <a:rPr b="0" u="none"/>
                <a:t>IL MIGLIORAMENTO DELLE QUOTE DEI CREDITI IN SOFFERENZA È IN BUONA MISURA IMPUTABILE ALLA CESSIONE DEI CREDITI/CARTOLARIZZAZIONI.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EVOLUZIONE DEL CREDITO"/>
          <p:cNvSpPr txBox="1"/>
          <p:nvPr/>
        </p:nvSpPr>
        <p:spPr>
          <a:xfrm>
            <a:off x="792162" y="1043622"/>
            <a:ext cx="755967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r">
              <a:spcBef>
                <a:spcPts val="1200"/>
              </a:spcBef>
              <a:defRPr b="1"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EVOLUZIONE DEL CREDITO</a:t>
            </a:r>
          </a:p>
        </p:txBody>
      </p:sp>
      <p:sp>
        <p:nvSpPr>
          <p:cNvPr id="864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6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812" y="1798637"/>
            <a:ext cx="7602538" cy="27003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68" name="Gruppo"/>
          <p:cNvGrpSpPr/>
          <p:nvPr/>
        </p:nvGrpSpPr>
        <p:grpSpPr>
          <a:xfrm>
            <a:off x="0" y="0"/>
            <a:ext cx="792163" cy="1800225"/>
            <a:chOff x="0" y="0"/>
            <a:chExt cx="792162" cy="1800225"/>
          </a:xfrm>
        </p:grpSpPr>
        <p:sp>
          <p:nvSpPr>
            <p:cNvPr id="866" name="Rettangolo"/>
            <p:cNvSpPr/>
            <p:nvPr/>
          </p:nvSpPr>
          <p:spPr>
            <a:xfrm>
              <a:off x="0" y="0"/>
              <a:ext cx="792163" cy="18002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67" name="6"/>
            <p:cNvSpPr txBox="1"/>
            <p:nvPr/>
          </p:nvSpPr>
          <p:spPr>
            <a:xfrm>
              <a:off x="0" y="670242"/>
              <a:ext cx="79216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6</a:t>
              </a:r>
            </a:p>
          </p:txBody>
        </p:sp>
      </p:grpSp>
      <p:pic>
        <p:nvPicPr>
          <p:cNvPr id="869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Numero diapositiva"/>
          <p:cNvSpPr txBox="1"/>
          <p:nvPr>
            <p:ph type="sldNum" sz="quarter" idx="4294967295"/>
          </p:nvPr>
        </p:nvSpPr>
        <p:spPr>
          <a:xfrm>
            <a:off x="8862680" y="179387"/>
            <a:ext cx="246395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874" name="Gruppo"/>
          <p:cNvGrpSpPr/>
          <p:nvPr/>
        </p:nvGrpSpPr>
        <p:grpSpPr>
          <a:xfrm>
            <a:off x="539750" y="1439862"/>
            <a:ext cx="3600450" cy="1079501"/>
            <a:chOff x="0" y="0"/>
            <a:chExt cx="3600450" cy="1079500"/>
          </a:xfrm>
        </p:grpSpPr>
        <p:sp>
          <p:nvSpPr>
            <p:cNvPr id="872" name="Rettangolo"/>
            <p:cNvSpPr/>
            <p:nvPr/>
          </p:nvSpPr>
          <p:spPr>
            <a:xfrm>
              <a:off x="0" y="0"/>
              <a:ext cx="3600450" cy="107950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73" name="NEL 2020 IL VALORE AGGIUNTO DELLA PROVINCIA DI TERNI DOVREBBE DIMINUIRE DEL 10,6%. RISPETTO AL 2008, A FINE ANNO L’ECONOMIA PROVINCIALE ARRETREREBBE DI OLTRE 20 PUNTI PERCENTUALI."/>
            <p:cNvSpPr txBox="1"/>
            <p:nvPr/>
          </p:nvSpPr>
          <p:spPr>
            <a:xfrm>
              <a:off x="0" y="17779"/>
              <a:ext cx="3600450" cy="1043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NEL 2020 IL</a:t>
              </a:r>
              <a:r>
                <a:rPr>
                  <a:solidFill>
                    <a:srgbClr val="C00000"/>
                  </a:solidFill>
                </a:rPr>
                <a:t> VALORE AGGIUNTO </a:t>
              </a:r>
              <a:r>
                <a:t>DELLA PROVINCIA DI TERNI DOVREBBE DIMINUIRE DEL 10,6%. RISPETTO AL 2008, A FINE ANNO L’ECONOMIA PROVINCIALE ARRETREREBBE DI OLTRE 20 PUNTI PERCENTUALI.</a:t>
              </a:r>
            </a:p>
          </p:txBody>
        </p:sp>
      </p:grpSp>
      <p:grpSp>
        <p:nvGrpSpPr>
          <p:cNvPr id="877" name="Gruppo"/>
          <p:cNvGrpSpPr/>
          <p:nvPr/>
        </p:nvGrpSpPr>
        <p:grpSpPr>
          <a:xfrm>
            <a:off x="0" y="1439862"/>
            <a:ext cx="539750" cy="1079501"/>
            <a:chOff x="0" y="0"/>
            <a:chExt cx="539750" cy="1079500"/>
          </a:xfrm>
        </p:grpSpPr>
        <p:sp>
          <p:nvSpPr>
            <p:cNvPr id="875" name="Rettangolo"/>
            <p:cNvSpPr/>
            <p:nvPr/>
          </p:nvSpPr>
          <p:spPr>
            <a:xfrm>
              <a:off x="0" y="0"/>
              <a:ext cx="539750" cy="107950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76" name="1"/>
            <p:cNvSpPr txBox="1"/>
            <p:nvPr/>
          </p:nvSpPr>
          <p:spPr>
            <a:xfrm>
              <a:off x="0" y="309880"/>
              <a:ext cx="53975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880" name="Gruppo"/>
          <p:cNvGrpSpPr/>
          <p:nvPr/>
        </p:nvGrpSpPr>
        <p:grpSpPr>
          <a:xfrm>
            <a:off x="539750" y="2700337"/>
            <a:ext cx="3600450" cy="1079501"/>
            <a:chOff x="0" y="0"/>
            <a:chExt cx="3600450" cy="1079500"/>
          </a:xfrm>
        </p:grpSpPr>
        <p:sp>
          <p:nvSpPr>
            <p:cNvPr id="878" name="Rettangolo"/>
            <p:cNvSpPr/>
            <p:nvPr/>
          </p:nvSpPr>
          <p:spPr>
            <a:xfrm>
              <a:off x="0" y="0"/>
              <a:ext cx="3600450" cy="107950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79" name="A TERNI IL MERCATO DEL LAVORO FATICA A RIPRENDERSI: NEL 2019 IL NUMERO DI OCCUPATI RISULTA ANCORA INFERIORE AL DATO DEL 2010 (-1,1%). PESA L’AUMENTO DEI DISOCCUPATI (+85% RISPETTO AL 2010)."/>
            <p:cNvSpPr txBox="1"/>
            <p:nvPr/>
          </p:nvSpPr>
          <p:spPr>
            <a:xfrm>
              <a:off x="0" y="17779"/>
              <a:ext cx="3600450" cy="1043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A TERNI IL </a:t>
              </a:r>
              <a:r>
                <a:rPr>
                  <a:solidFill>
                    <a:srgbClr val="C00000"/>
                  </a:solidFill>
                </a:rPr>
                <a:t>MERCATO DEL LAVORO </a:t>
              </a:r>
              <a:r>
                <a:t>FATICA A RIPRENDERSI: NEL 2019 IL NUMERO DI OCCUPATI RISULTA ANCORA INFERIORE AL DATO DEL 2010 (-1,1%). PESA L’AUMENTO DEI DISOCCUPATI (+85% RISPETTO AL 2010).</a:t>
              </a:r>
            </a:p>
          </p:txBody>
        </p:sp>
      </p:grpSp>
      <p:grpSp>
        <p:nvGrpSpPr>
          <p:cNvPr id="883" name="Gruppo"/>
          <p:cNvGrpSpPr/>
          <p:nvPr/>
        </p:nvGrpSpPr>
        <p:grpSpPr>
          <a:xfrm>
            <a:off x="0" y="2700337"/>
            <a:ext cx="539750" cy="1079501"/>
            <a:chOff x="0" y="0"/>
            <a:chExt cx="539750" cy="1079500"/>
          </a:xfrm>
        </p:grpSpPr>
        <p:sp>
          <p:nvSpPr>
            <p:cNvPr id="881" name="Rettangolo"/>
            <p:cNvSpPr/>
            <p:nvPr/>
          </p:nvSpPr>
          <p:spPr>
            <a:xfrm>
              <a:off x="0" y="0"/>
              <a:ext cx="539750" cy="107950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82" name="2"/>
            <p:cNvSpPr txBox="1"/>
            <p:nvPr/>
          </p:nvSpPr>
          <p:spPr>
            <a:xfrm>
              <a:off x="0" y="309880"/>
              <a:ext cx="53975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886" name="Gruppo"/>
          <p:cNvGrpSpPr/>
          <p:nvPr/>
        </p:nvGrpSpPr>
        <p:grpSpPr>
          <a:xfrm>
            <a:off x="539750" y="3959225"/>
            <a:ext cx="3600450" cy="1079500"/>
            <a:chOff x="0" y="0"/>
            <a:chExt cx="3600450" cy="1079500"/>
          </a:xfrm>
        </p:grpSpPr>
        <p:sp>
          <p:nvSpPr>
            <p:cNvPr id="884" name="Rettangolo"/>
            <p:cNvSpPr/>
            <p:nvPr/>
          </p:nvSpPr>
          <p:spPr>
            <a:xfrm>
              <a:off x="0" y="0"/>
              <a:ext cx="3600450" cy="107950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85" name="A TERNI SI È ARRESTATA LA FLESSIONE DEL NUMERO DI IMPRESE, ANCHE SE RISPETTO AL 2010 SI REGISTRA UN -4,3%. IL COVID FRENA LA NASCITA DI NUOVE IMPRESE: TRA GENNAIO E LUGLIO -32% RISPETTO ALLO SCORSO ANNO."/>
            <p:cNvSpPr txBox="1"/>
            <p:nvPr/>
          </p:nvSpPr>
          <p:spPr>
            <a:xfrm>
              <a:off x="0" y="17779"/>
              <a:ext cx="3600450" cy="1043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A TERNI SI È ARRESTATA LA FLESSIONE DEL NUMERO DI </a:t>
              </a:r>
              <a:r>
                <a:rPr>
                  <a:solidFill>
                    <a:srgbClr val="C00000"/>
                  </a:solidFill>
                </a:rPr>
                <a:t>IMPRESE</a:t>
              </a:r>
              <a:r>
                <a:t>, ANCHE SE RISPETTO AL 2010 SI REGISTRA UN -4,3%. IL COVID FRENA LA NASCITA DI NUOVE IMPRESE: TRA GENNAIO E LUGLIO -32% RISPETTO ALLO SCORSO ANNO.</a:t>
              </a:r>
            </a:p>
          </p:txBody>
        </p:sp>
      </p:grpSp>
      <p:grpSp>
        <p:nvGrpSpPr>
          <p:cNvPr id="889" name="Gruppo"/>
          <p:cNvGrpSpPr/>
          <p:nvPr/>
        </p:nvGrpSpPr>
        <p:grpSpPr>
          <a:xfrm>
            <a:off x="0" y="3959225"/>
            <a:ext cx="539750" cy="1079500"/>
            <a:chOff x="0" y="0"/>
            <a:chExt cx="539750" cy="1079500"/>
          </a:xfrm>
        </p:grpSpPr>
        <p:sp>
          <p:nvSpPr>
            <p:cNvPr id="887" name="Rettangolo"/>
            <p:cNvSpPr/>
            <p:nvPr/>
          </p:nvSpPr>
          <p:spPr>
            <a:xfrm>
              <a:off x="0" y="0"/>
              <a:ext cx="539750" cy="107950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88" name="3"/>
            <p:cNvSpPr txBox="1"/>
            <p:nvPr/>
          </p:nvSpPr>
          <p:spPr>
            <a:xfrm>
              <a:off x="0" y="309880"/>
              <a:ext cx="53975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3</a:t>
              </a:r>
            </a:p>
          </p:txBody>
        </p:sp>
      </p:grpSp>
      <p:grpSp>
        <p:nvGrpSpPr>
          <p:cNvPr id="892" name="Gruppo"/>
          <p:cNvGrpSpPr/>
          <p:nvPr/>
        </p:nvGrpSpPr>
        <p:grpSpPr>
          <a:xfrm>
            <a:off x="5003800" y="1439862"/>
            <a:ext cx="3600450" cy="1079501"/>
            <a:chOff x="0" y="0"/>
            <a:chExt cx="3600450" cy="1079500"/>
          </a:xfrm>
        </p:grpSpPr>
        <p:sp>
          <p:nvSpPr>
            <p:cNvPr id="890" name="Rettangolo"/>
            <p:cNvSpPr/>
            <p:nvPr/>
          </p:nvSpPr>
          <p:spPr>
            <a:xfrm>
              <a:off x="0" y="0"/>
              <a:ext cx="3600450" cy="107950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91" name="I COMPARTI «MADE IN ITALY» RIVESTONO UN RUOLO SECONDARIO NELL’EXPORT TERNANO (25%), ANCHE SE NELL’ULTIMO DECENNIO REGISTRANO UN AUMENTO DEL 13%. NEI PRIMI SEI MESI DEL 2020 EXPORT IN CALO DEL 13%."/>
            <p:cNvSpPr txBox="1"/>
            <p:nvPr/>
          </p:nvSpPr>
          <p:spPr>
            <a:xfrm>
              <a:off x="0" y="17779"/>
              <a:ext cx="3600450" cy="1043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r"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 COMPARTI «MADE IN ITALY» RIVESTONO UN RUOLO SECONDARIO NELL’</a:t>
              </a:r>
              <a:r>
                <a:rPr>
                  <a:solidFill>
                    <a:srgbClr val="C00000"/>
                  </a:solidFill>
                </a:rPr>
                <a:t>EXPORT</a:t>
              </a:r>
              <a:r>
                <a:t> TERNANO (25%), ANCHE SE NELL’ULTIMO DECENNIO REGISTRANO UN AUMENTO DEL 13%. NEI PRIMI SEI MESI DEL 2020 EXPORT IN CALO DEL 13%.</a:t>
              </a:r>
            </a:p>
          </p:txBody>
        </p:sp>
      </p:grpSp>
      <p:grpSp>
        <p:nvGrpSpPr>
          <p:cNvPr id="895" name="Gruppo"/>
          <p:cNvGrpSpPr/>
          <p:nvPr/>
        </p:nvGrpSpPr>
        <p:grpSpPr>
          <a:xfrm>
            <a:off x="8604250" y="1439862"/>
            <a:ext cx="539750" cy="1079501"/>
            <a:chOff x="0" y="0"/>
            <a:chExt cx="539750" cy="1079500"/>
          </a:xfrm>
        </p:grpSpPr>
        <p:sp>
          <p:nvSpPr>
            <p:cNvPr id="893" name="Rettangolo"/>
            <p:cNvSpPr/>
            <p:nvPr/>
          </p:nvSpPr>
          <p:spPr>
            <a:xfrm>
              <a:off x="0" y="0"/>
              <a:ext cx="539750" cy="107950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94" name="4"/>
            <p:cNvSpPr txBox="1"/>
            <p:nvPr/>
          </p:nvSpPr>
          <p:spPr>
            <a:xfrm>
              <a:off x="0" y="309880"/>
              <a:ext cx="53975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4</a:t>
              </a:r>
            </a:p>
          </p:txBody>
        </p:sp>
      </p:grpSp>
      <p:grpSp>
        <p:nvGrpSpPr>
          <p:cNvPr id="898" name="Gruppo"/>
          <p:cNvGrpSpPr/>
          <p:nvPr/>
        </p:nvGrpSpPr>
        <p:grpSpPr>
          <a:xfrm>
            <a:off x="5003800" y="2700337"/>
            <a:ext cx="3600450" cy="1079501"/>
            <a:chOff x="0" y="0"/>
            <a:chExt cx="3600450" cy="1079500"/>
          </a:xfrm>
        </p:grpSpPr>
        <p:sp>
          <p:nvSpPr>
            <p:cNvPr id="896" name="Rettangolo"/>
            <p:cNvSpPr/>
            <p:nvPr/>
          </p:nvSpPr>
          <p:spPr>
            <a:xfrm>
              <a:off x="0" y="0"/>
              <a:ext cx="3600450" cy="107950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97" name="LA PROPENSIONE AL TURISMO DELLA PROVINCIA DI TERNI APPARE MODESTA, IN QUANTO VALE SOLO IL 14% DELLE PRESENZE DELL’UMBRIA. PER IL 2020 SI PREVEDE UNA CADUTA DEL 64% DEL MOVIMENTO TURISTICO."/>
            <p:cNvSpPr txBox="1"/>
            <p:nvPr/>
          </p:nvSpPr>
          <p:spPr>
            <a:xfrm>
              <a:off x="0" y="17779"/>
              <a:ext cx="3600450" cy="1043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r"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LA PROPENSIONE AL </a:t>
              </a:r>
              <a:r>
                <a:rPr>
                  <a:solidFill>
                    <a:srgbClr val="C00000"/>
                  </a:solidFill>
                </a:rPr>
                <a:t>TURISMO</a:t>
              </a:r>
              <a:r>
                <a:t> DELLA PROVINCIA DI TERNI APPARE MODESTA, IN QUANTO VALE SOLO IL 14% DELLE PRESENZE DELL’UMBRIA. PER IL 2020 SI PREVEDE UNA CADUTA DEL 64% DEL MOVIMENTO TURISTICO.</a:t>
              </a:r>
            </a:p>
          </p:txBody>
        </p:sp>
      </p:grpSp>
      <p:grpSp>
        <p:nvGrpSpPr>
          <p:cNvPr id="901" name="Gruppo"/>
          <p:cNvGrpSpPr/>
          <p:nvPr/>
        </p:nvGrpSpPr>
        <p:grpSpPr>
          <a:xfrm>
            <a:off x="8604250" y="2700337"/>
            <a:ext cx="539750" cy="1079501"/>
            <a:chOff x="0" y="0"/>
            <a:chExt cx="539750" cy="1079500"/>
          </a:xfrm>
        </p:grpSpPr>
        <p:sp>
          <p:nvSpPr>
            <p:cNvPr id="899" name="Rettangolo"/>
            <p:cNvSpPr/>
            <p:nvPr/>
          </p:nvSpPr>
          <p:spPr>
            <a:xfrm>
              <a:off x="0" y="0"/>
              <a:ext cx="539750" cy="107950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900" name="5"/>
            <p:cNvSpPr txBox="1"/>
            <p:nvPr/>
          </p:nvSpPr>
          <p:spPr>
            <a:xfrm>
              <a:off x="0" y="309880"/>
              <a:ext cx="53975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5</a:t>
              </a:r>
            </a:p>
          </p:txBody>
        </p:sp>
      </p:grpSp>
      <p:grpSp>
        <p:nvGrpSpPr>
          <p:cNvPr id="904" name="Gruppo"/>
          <p:cNvGrpSpPr/>
          <p:nvPr/>
        </p:nvGrpSpPr>
        <p:grpSpPr>
          <a:xfrm>
            <a:off x="5003800" y="3959225"/>
            <a:ext cx="3600450" cy="1079500"/>
            <a:chOff x="0" y="0"/>
            <a:chExt cx="3600450" cy="1079500"/>
          </a:xfrm>
        </p:grpSpPr>
        <p:sp>
          <p:nvSpPr>
            <p:cNvPr id="902" name="Rettangolo"/>
            <p:cNvSpPr/>
            <p:nvPr/>
          </p:nvSpPr>
          <p:spPr>
            <a:xfrm>
              <a:off x="0" y="0"/>
              <a:ext cx="3600450" cy="107950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903" name="IL QUADRO DEL CREDITO CONFERMA LE RECENTI TENDENZE: IN AUMENTO I DEPOSITI BANCARI (+24%), CHE ORMAI SUPERANO I PRESTITI. IN NOVE ANNI 1 MILIARDO DI EURO DI PRESTITI IN MENO ALLE IMPRESE."/>
            <p:cNvSpPr txBox="1"/>
            <p:nvPr/>
          </p:nvSpPr>
          <p:spPr>
            <a:xfrm>
              <a:off x="0" y="17779"/>
              <a:ext cx="3600450" cy="1043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r"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IL QUADRO DEL </a:t>
              </a:r>
              <a:r>
                <a:rPr>
                  <a:solidFill>
                    <a:srgbClr val="C00000"/>
                  </a:solidFill>
                </a:rPr>
                <a:t>CREDITO</a:t>
              </a:r>
              <a:r>
                <a:t> CONFERMA LE RECENTI TENDENZE: IN AUMENTO I DEPOSITI BANCARI (+24%), CHE ORMAI SUPERANO I PRESTITI. IN NOVE ANNI 1 MILIARDO DI EURO DI PRESTITI IN MENO ALLE IMPRESE.</a:t>
              </a:r>
            </a:p>
          </p:txBody>
        </p:sp>
      </p:grpSp>
      <p:grpSp>
        <p:nvGrpSpPr>
          <p:cNvPr id="907" name="Gruppo"/>
          <p:cNvGrpSpPr/>
          <p:nvPr/>
        </p:nvGrpSpPr>
        <p:grpSpPr>
          <a:xfrm>
            <a:off x="8604250" y="3959225"/>
            <a:ext cx="539750" cy="1079500"/>
            <a:chOff x="0" y="0"/>
            <a:chExt cx="539750" cy="1079500"/>
          </a:xfrm>
        </p:grpSpPr>
        <p:sp>
          <p:nvSpPr>
            <p:cNvPr id="905" name="Rettangolo"/>
            <p:cNvSpPr/>
            <p:nvPr/>
          </p:nvSpPr>
          <p:spPr>
            <a:xfrm>
              <a:off x="0" y="0"/>
              <a:ext cx="539750" cy="107950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906" name="6"/>
            <p:cNvSpPr txBox="1"/>
            <p:nvPr/>
          </p:nvSpPr>
          <p:spPr>
            <a:xfrm>
              <a:off x="0" y="309880"/>
              <a:ext cx="53975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6</a:t>
              </a:r>
            </a:p>
          </p:txBody>
        </p:sp>
      </p:grpSp>
      <p:grpSp>
        <p:nvGrpSpPr>
          <p:cNvPr id="910" name="Gruppo"/>
          <p:cNvGrpSpPr/>
          <p:nvPr/>
        </p:nvGrpSpPr>
        <p:grpSpPr>
          <a:xfrm>
            <a:off x="2339975" y="0"/>
            <a:ext cx="4464050" cy="900113"/>
            <a:chOff x="0" y="0"/>
            <a:chExt cx="4464050" cy="900112"/>
          </a:xfrm>
        </p:grpSpPr>
        <p:sp>
          <p:nvSpPr>
            <p:cNvPr id="908" name="Rettangolo"/>
            <p:cNvSpPr/>
            <p:nvPr/>
          </p:nvSpPr>
          <p:spPr>
            <a:xfrm>
              <a:off x="0" y="0"/>
              <a:ext cx="4464050" cy="900113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spcBef>
                  <a:spcPts val="1900"/>
                </a:spcBef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909" name="IN SINTESI"/>
            <p:cNvSpPr txBox="1"/>
            <p:nvPr/>
          </p:nvSpPr>
          <p:spPr>
            <a:xfrm>
              <a:off x="0" y="503872"/>
              <a:ext cx="4464050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spcBef>
                  <a:spcPts val="1200"/>
                </a:spcBef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IN SINTESI</a:t>
              </a:r>
            </a:p>
          </p:txBody>
        </p:sp>
      </p:grpSp>
      <p:pic>
        <p:nvPicPr>
          <p:cNvPr id="91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362" y="1439862"/>
            <a:ext cx="3236913" cy="275431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[*] PREVISIONI"/>
          <p:cNvSpPr txBox="1"/>
          <p:nvPr/>
        </p:nvSpPr>
        <p:spPr>
          <a:xfrm>
            <a:off x="360362" y="4248150"/>
            <a:ext cx="3240089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[*] PREVISIONI</a:t>
            </a:r>
          </a:p>
        </p:txBody>
      </p:sp>
      <p:grpSp>
        <p:nvGrpSpPr>
          <p:cNvPr id="90" name="Gruppo"/>
          <p:cNvGrpSpPr/>
          <p:nvPr/>
        </p:nvGrpSpPr>
        <p:grpSpPr>
          <a:xfrm>
            <a:off x="1257300" y="1434623"/>
            <a:ext cx="2339975" cy="370841"/>
            <a:chOff x="0" y="0"/>
            <a:chExt cx="2339975" cy="370840"/>
          </a:xfrm>
        </p:grpSpPr>
        <p:sp>
          <p:nvSpPr>
            <p:cNvPr id="88" name="Rettangolo"/>
            <p:cNvSpPr/>
            <p:nvPr/>
          </p:nvSpPr>
          <p:spPr>
            <a:xfrm>
              <a:off x="0" y="5238"/>
              <a:ext cx="2339975" cy="360364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89" name="DINAMICA DEL VALORE AGGIUNTO [A PREZZI COSTANTI]"/>
            <p:cNvSpPr txBox="1"/>
            <p:nvPr/>
          </p:nvSpPr>
          <p:spPr>
            <a:xfrm>
              <a:off x="0" y="0"/>
              <a:ext cx="2339975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DINAMICA DEL VALORE AGGIUNTO [A PREZZI COSTANTI]</a:t>
              </a:r>
            </a:p>
          </p:txBody>
        </p:sp>
      </p:grpSp>
      <p:grpSp>
        <p:nvGrpSpPr>
          <p:cNvPr id="93" name="Gruppo"/>
          <p:cNvGrpSpPr/>
          <p:nvPr/>
        </p:nvGrpSpPr>
        <p:grpSpPr>
          <a:xfrm>
            <a:off x="4102100" y="1439862"/>
            <a:ext cx="4662488" cy="252413"/>
            <a:chOff x="0" y="0"/>
            <a:chExt cx="4662487" cy="252412"/>
          </a:xfrm>
        </p:grpSpPr>
        <p:sp>
          <p:nvSpPr>
            <p:cNvPr id="91" name="Rettangolo"/>
            <p:cNvSpPr/>
            <p:nvPr/>
          </p:nvSpPr>
          <p:spPr>
            <a:xfrm>
              <a:off x="0" y="0"/>
              <a:ext cx="4662488" cy="2524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92" name="DINAMICA DEL VALORE AGGUNTO [VARIAZIONI PERCENTUALI]"/>
            <p:cNvSpPr txBox="1"/>
            <p:nvPr/>
          </p:nvSpPr>
          <p:spPr>
            <a:xfrm>
              <a:off x="0" y="10636"/>
              <a:ext cx="4662488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DINAMICA DEL VALORE AGGUNTO [VARIAZIONI PERCENTUALI]</a:t>
              </a:r>
            </a:p>
          </p:txBody>
        </p:sp>
      </p:grpSp>
      <p:sp>
        <p:nvSpPr>
          <p:cNvPr id="94" name="Numero diapositiva"/>
          <p:cNvSpPr txBox="1"/>
          <p:nvPr>
            <p:ph type="sldNum" sz="quarter" idx="4294967295"/>
          </p:nvPr>
        </p:nvSpPr>
        <p:spPr>
          <a:xfrm>
            <a:off x="8933807" y="179387"/>
            <a:ext cx="175268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97" name="Gruppo"/>
          <p:cNvGrpSpPr/>
          <p:nvPr/>
        </p:nvGrpSpPr>
        <p:grpSpPr>
          <a:xfrm>
            <a:off x="0" y="71437"/>
            <a:ext cx="6119813" cy="720726"/>
            <a:chOff x="0" y="0"/>
            <a:chExt cx="6119812" cy="720725"/>
          </a:xfrm>
        </p:grpSpPr>
        <p:sp>
          <p:nvSpPr>
            <p:cNvPr id="95" name="Rettangolo"/>
            <p:cNvSpPr/>
            <p:nvPr/>
          </p:nvSpPr>
          <p:spPr>
            <a:xfrm>
              <a:off x="0" y="0"/>
              <a:ext cx="6119813" cy="7207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06400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96" name="NEL 2020 SI PREVEDE UNA FLESSIONE DEL 10,6% DEL VALORE AGGIUNTO PROVINCIALE"/>
            <p:cNvSpPr txBox="1"/>
            <p:nvPr/>
          </p:nvSpPr>
          <p:spPr>
            <a:xfrm>
              <a:off x="0" y="25082"/>
              <a:ext cx="6119813" cy="670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06400">
                <a:lnSpc>
                  <a:spcPct val="90000"/>
                </a:lnSpc>
                <a:buClr>
                  <a:srgbClr val="C00000"/>
                </a:buClr>
                <a:buSzPct val="100000"/>
                <a:buFont typeface="Century Gothic"/>
                <a:buChar char="▐"/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NEL 2020 SI PREVEDE UNA FLESSIONE DEL 10,6% DEL VALORE AGGIUNTO PROVINCIALE</a:t>
              </a:r>
            </a:p>
          </p:txBody>
        </p:sp>
      </p:grpSp>
      <p:sp>
        <p:nvSpPr>
          <p:cNvPr id="98" name="ELABORAZIONI SU DATI ISTAT E PROMETEIA"/>
          <p:cNvSpPr txBox="1"/>
          <p:nvPr/>
        </p:nvSpPr>
        <p:spPr>
          <a:xfrm>
            <a:off x="4102100" y="2987675"/>
            <a:ext cx="4662488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ELABORAZIONI SU DATI ISTAT E PROMETEIA</a:t>
            </a:r>
          </a:p>
        </p:txBody>
      </p:sp>
      <p:pic>
        <p:nvPicPr>
          <p:cNvPr id="99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3687" y="1728787"/>
            <a:ext cx="4660901" cy="12207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3" name="Gruppo"/>
          <p:cNvGrpSpPr/>
          <p:nvPr/>
        </p:nvGrpSpPr>
        <p:grpSpPr>
          <a:xfrm>
            <a:off x="5183187" y="3811587"/>
            <a:ext cx="3960813" cy="1331913"/>
            <a:chOff x="0" y="0"/>
            <a:chExt cx="3960812" cy="1331912"/>
          </a:xfrm>
        </p:grpSpPr>
        <p:sp>
          <p:nvSpPr>
            <p:cNvPr id="101" name="Rettangolo"/>
            <p:cNvSpPr/>
            <p:nvPr/>
          </p:nvSpPr>
          <p:spPr>
            <a:xfrm>
              <a:off x="0" y="0"/>
              <a:ext cx="3960813" cy="1331913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i="1" sz="8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02" name="NOTA…"/>
            <p:cNvSpPr txBox="1"/>
            <p:nvPr/>
          </p:nvSpPr>
          <p:spPr>
            <a:xfrm>
              <a:off x="0" y="0"/>
              <a:ext cx="3960813" cy="1107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 i="1" sz="800" u="sng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NOTA</a:t>
              </a:r>
            </a:p>
            <a:p>
              <a:pPr>
                <a:defRPr b="1" i="1" sz="8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>
                <a:defRPr i="1" sz="8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IL PIL VIENE CALCOLATO FINO AL LIVELLO REGIONALE. PER IL DETTAGLIO PROVINCIALE VIENE UTILIZZATO IL VALORE AGGIUNTO: È LA RISULTANTE DELLA DIFFERENZA TRA IL VALORE DELLA PRODUZIONE DI BENI E SERVIZI CONSEGUITA DALLE SINGOLE BRANCHE PRODUTTIVE E IL VALORE DEI BENI E SERVIZI INTERMEDI DALLE STESSE CONSUMATI (FONTE: ISTAT). SI DIFFERENZIA DAL PIL POICHÉ QUEST’ULTIMO COMPRENDE ANCHE LE IMPOSTE INDIRETTE.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uppo"/>
          <p:cNvGrpSpPr/>
          <p:nvPr/>
        </p:nvGrpSpPr>
        <p:grpSpPr>
          <a:xfrm>
            <a:off x="360362" y="2124075"/>
            <a:ext cx="5040313" cy="252413"/>
            <a:chOff x="0" y="0"/>
            <a:chExt cx="5040312" cy="252412"/>
          </a:xfrm>
        </p:grpSpPr>
        <p:sp>
          <p:nvSpPr>
            <p:cNvPr id="105" name="Rettangolo"/>
            <p:cNvSpPr/>
            <p:nvPr/>
          </p:nvSpPr>
          <p:spPr>
            <a:xfrm>
              <a:off x="0" y="0"/>
              <a:ext cx="5040313" cy="2524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06" name="DINAMICA DEL VALORE AGGIUNTO PROVINCIALE [VARIAZIONI PERCENTUALI]"/>
            <p:cNvSpPr txBox="1"/>
            <p:nvPr/>
          </p:nvSpPr>
          <p:spPr>
            <a:xfrm>
              <a:off x="0" y="10636"/>
              <a:ext cx="5040313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DINAMICA DEL VALORE AGGIUNTO PROVINCIALE [VARIAZIONI PERCENTUALI]</a:t>
              </a:r>
            </a:p>
          </p:txBody>
        </p:sp>
      </p:grpSp>
      <p:sp>
        <p:nvSpPr>
          <p:cNvPr id="108" name="Numero diapositiva"/>
          <p:cNvSpPr txBox="1"/>
          <p:nvPr>
            <p:ph type="sldNum" sz="quarter" idx="4294967295"/>
          </p:nvPr>
        </p:nvSpPr>
        <p:spPr>
          <a:xfrm>
            <a:off x="8933807" y="179387"/>
            <a:ext cx="175268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11" name="Gruppo"/>
          <p:cNvGrpSpPr/>
          <p:nvPr/>
        </p:nvGrpSpPr>
        <p:grpSpPr>
          <a:xfrm>
            <a:off x="0" y="71437"/>
            <a:ext cx="3959225" cy="1079501"/>
            <a:chOff x="0" y="0"/>
            <a:chExt cx="3959225" cy="1079500"/>
          </a:xfrm>
        </p:grpSpPr>
        <p:sp>
          <p:nvSpPr>
            <p:cNvPr id="109" name="Rettangolo"/>
            <p:cNvSpPr/>
            <p:nvPr/>
          </p:nvSpPr>
          <p:spPr>
            <a:xfrm>
              <a:off x="0" y="0"/>
              <a:ext cx="3959225" cy="107950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06400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10" name="INDUSTRIA E COSTRUZIONI I SETTORI PIÙ COLPITI DALLA CRISI CAUSATA DAL COVID"/>
            <p:cNvSpPr txBox="1"/>
            <p:nvPr/>
          </p:nvSpPr>
          <p:spPr>
            <a:xfrm>
              <a:off x="0" y="67310"/>
              <a:ext cx="3959225" cy="944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06400">
                <a:lnSpc>
                  <a:spcPct val="90000"/>
                </a:lnSpc>
                <a:buClr>
                  <a:srgbClr val="C00000"/>
                </a:buClr>
                <a:buSzPct val="100000"/>
                <a:buFont typeface="Century Gothic"/>
                <a:buChar char="▐"/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INDUSTRIA E COSTRUZIONI I SETTORI PIÙ COLPITI DALLA CRISI CAUSATA DAL COVID</a:t>
              </a:r>
            </a:p>
          </p:txBody>
        </p:sp>
      </p:grpSp>
      <p:sp>
        <p:nvSpPr>
          <p:cNvPr id="112" name="ELABORAZIONI SU DATI ISTAT E PROMETEIA"/>
          <p:cNvSpPr txBox="1"/>
          <p:nvPr/>
        </p:nvSpPr>
        <p:spPr>
          <a:xfrm>
            <a:off x="360362" y="4392612"/>
            <a:ext cx="5040313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ELABORAZIONI SU DATI ISTAT E PROMETEIA</a:t>
            </a:r>
          </a:p>
        </p:txBody>
      </p:sp>
      <p:grpSp>
        <p:nvGrpSpPr>
          <p:cNvPr id="115" name="Gruppo"/>
          <p:cNvGrpSpPr/>
          <p:nvPr/>
        </p:nvGrpSpPr>
        <p:grpSpPr>
          <a:xfrm>
            <a:off x="7702550" y="755650"/>
            <a:ext cx="539750" cy="288925"/>
            <a:chOff x="0" y="0"/>
            <a:chExt cx="539750" cy="288925"/>
          </a:xfrm>
        </p:grpSpPr>
        <p:sp>
          <p:nvSpPr>
            <p:cNvPr id="113" name="Rettangolo"/>
            <p:cNvSpPr/>
            <p:nvPr/>
          </p:nvSpPr>
          <p:spPr>
            <a:xfrm>
              <a:off x="0" y="0"/>
              <a:ext cx="539750" cy="288925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900"/>
                </a:spcBef>
                <a:defRPr b="1" sz="10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14" name="2008"/>
            <p:cNvSpPr txBox="1"/>
            <p:nvPr/>
          </p:nvSpPr>
          <p:spPr>
            <a:xfrm>
              <a:off x="0" y="22542"/>
              <a:ext cx="539750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spcBef>
                  <a:spcPts val="600"/>
                </a:spcBef>
                <a:defRPr b="1" sz="10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2008</a:t>
              </a:r>
            </a:p>
          </p:txBody>
        </p:sp>
      </p:grpSp>
      <p:grpSp>
        <p:nvGrpSpPr>
          <p:cNvPr id="118" name="Gruppo"/>
          <p:cNvGrpSpPr/>
          <p:nvPr/>
        </p:nvGrpSpPr>
        <p:grpSpPr>
          <a:xfrm>
            <a:off x="8280400" y="755650"/>
            <a:ext cx="539750" cy="288925"/>
            <a:chOff x="0" y="0"/>
            <a:chExt cx="539750" cy="288925"/>
          </a:xfrm>
        </p:grpSpPr>
        <p:sp>
          <p:nvSpPr>
            <p:cNvPr id="116" name="Rettangolo"/>
            <p:cNvSpPr/>
            <p:nvPr/>
          </p:nvSpPr>
          <p:spPr>
            <a:xfrm>
              <a:off x="0" y="0"/>
              <a:ext cx="539750" cy="2889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spcBef>
                  <a:spcPts val="1900"/>
                </a:spcBef>
                <a:defRPr b="1" sz="1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17" name="2019"/>
            <p:cNvSpPr txBox="1"/>
            <p:nvPr/>
          </p:nvSpPr>
          <p:spPr>
            <a:xfrm>
              <a:off x="0" y="22542"/>
              <a:ext cx="539750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spcBef>
                  <a:spcPts val="600"/>
                </a:spcBef>
                <a:defRPr b="1" sz="1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2019</a:t>
              </a:r>
            </a:p>
          </p:txBody>
        </p:sp>
      </p:grpSp>
      <p:grpSp>
        <p:nvGrpSpPr>
          <p:cNvPr id="121" name="Gruppo"/>
          <p:cNvGrpSpPr/>
          <p:nvPr/>
        </p:nvGrpSpPr>
        <p:grpSpPr>
          <a:xfrm>
            <a:off x="6119812" y="2232025"/>
            <a:ext cx="1079501" cy="360363"/>
            <a:chOff x="0" y="0"/>
            <a:chExt cx="1079500" cy="360362"/>
          </a:xfrm>
        </p:grpSpPr>
        <p:sp>
          <p:nvSpPr>
            <p:cNvPr id="119" name="Rettangolo"/>
            <p:cNvSpPr/>
            <p:nvPr/>
          </p:nvSpPr>
          <p:spPr>
            <a:xfrm>
              <a:off x="0" y="0"/>
              <a:ext cx="1079500" cy="360363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20" name="2,8%"/>
            <p:cNvSpPr txBox="1"/>
            <p:nvPr/>
          </p:nvSpPr>
          <p:spPr>
            <a:xfrm>
              <a:off x="0" y="39211"/>
              <a:ext cx="1079500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2,8%</a:t>
              </a:r>
            </a:p>
          </p:txBody>
        </p:sp>
      </p:grpSp>
      <p:pic>
        <p:nvPicPr>
          <p:cNvPr id="122" name="Trattore" descr="Tratto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5225" y="1152525"/>
            <a:ext cx="828675" cy="8286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5" name="Gruppo"/>
          <p:cNvGrpSpPr/>
          <p:nvPr/>
        </p:nvGrpSpPr>
        <p:grpSpPr>
          <a:xfrm>
            <a:off x="6119812" y="2592387"/>
            <a:ext cx="1079501" cy="360363"/>
            <a:chOff x="0" y="0"/>
            <a:chExt cx="1079500" cy="360362"/>
          </a:xfrm>
        </p:grpSpPr>
        <p:sp>
          <p:nvSpPr>
            <p:cNvPr id="123" name="Rettangolo"/>
            <p:cNvSpPr/>
            <p:nvPr/>
          </p:nvSpPr>
          <p:spPr>
            <a:xfrm>
              <a:off x="0" y="0"/>
              <a:ext cx="1079500" cy="360363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spcBef>
                  <a:spcPts val="19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24" name="3,3%"/>
            <p:cNvSpPr txBox="1"/>
            <p:nvPr/>
          </p:nvSpPr>
          <p:spPr>
            <a:xfrm>
              <a:off x="0" y="39211"/>
              <a:ext cx="1079500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spcBef>
                  <a:spcPts val="7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3,3%</a:t>
              </a:r>
            </a:p>
          </p:txBody>
        </p:sp>
      </p:grpSp>
      <p:grpSp>
        <p:nvGrpSpPr>
          <p:cNvPr id="128" name="Gruppo"/>
          <p:cNvGrpSpPr/>
          <p:nvPr/>
        </p:nvGrpSpPr>
        <p:grpSpPr>
          <a:xfrm>
            <a:off x="7704137" y="2232025"/>
            <a:ext cx="1079501" cy="360363"/>
            <a:chOff x="0" y="0"/>
            <a:chExt cx="1079500" cy="360362"/>
          </a:xfrm>
        </p:grpSpPr>
        <p:sp>
          <p:nvSpPr>
            <p:cNvPr id="126" name="Rettangolo"/>
            <p:cNvSpPr/>
            <p:nvPr/>
          </p:nvSpPr>
          <p:spPr>
            <a:xfrm>
              <a:off x="0" y="0"/>
              <a:ext cx="1079500" cy="360363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27" name="24,4%"/>
            <p:cNvSpPr txBox="1"/>
            <p:nvPr/>
          </p:nvSpPr>
          <p:spPr>
            <a:xfrm>
              <a:off x="0" y="39211"/>
              <a:ext cx="1079500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24,4%</a:t>
              </a:r>
            </a:p>
          </p:txBody>
        </p:sp>
      </p:grpSp>
      <p:grpSp>
        <p:nvGrpSpPr>
          <p:cNvPr id="131" name="Gruppo"/>
          <p:cNvGrpSpPr/>
          <p:nvPr/>
        </p:nvGrpSpPr>
        <p:grpSpPr>
          <a:xfrm>
            <a:off x="7704137" y="2592387"/>
            <a:ext cx="1079501" cy="360363"/>
            <a:chOff x="0" y="0"/>
            <a:chExt cx="1079500" cy="360362"/>
          </a:xfrm>
        </p:grpSpPr>
        <p:sp>
          <p:nvSpPr>
            <p:cNvPr id="129" name="Rettangolo"/>
            <p:cNvSpPr/>
            <p:nvPr/>
          </p:nvSpPr>
          <p:spPr>
            <a:xfrm>
              <a:off x="0" y="0"/>
              <a:ext cx="1079500" cy="360363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spcBef>
                  <a:spcPts val="19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0" name="21,3%"/>
            <p:cNvSpPr txBox="1"/>
            <p:nvPr/>
          </p:nvSpPr>
          <p:spPr>
            <a:xfrm>
              <a:off x="0" y="39211"/>
              <a:ext cx="1079500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spcBef>
                  <a:spcPts val="7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21,3%</a:t>
              </a:r>
            </a:p>
          </p:txBody>
        </p:sp>
      </p:grpSp>
      <p:pic>
        <p:nvPicPr>
          <p:cNvPr id="132" name="Fabbrica" descr="Fabbric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9550" y="1152525"/>
            <a:ext cx="828675" cy="8286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5" name="Gruppo"/>
          <p:cNvGrpSpPr/>
          <p:nvPr/>
        </p:nvGrpSpPr>
        <p:grpSpPr>
          <a:xfrm>
            <a:off x="6119812" y="4284662"/>
            <a:ext cx="1079501" cy="358776"/>
            <a:chOff x="0" y="0"/>
            <a:chExt cx="1079500" cy="358775"/>
          </a:xfrm>
        </p:grpSpPr>
        <p:sp>
          <p:nvSpPr>
            <p:cNvPr id="133" name="Rettangolo"/>
            <p:cNvSpPr/>
            <p:nvPr/>
          </p:nvSpPr>
          <p:spPr>
            <a:xfrm>
              <a:off x="0" y="0"/>
              <a:ext cx="1079500" cy="358775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4" name="7,8%"/>
            <p:cNvSpPr txBox="1"/>
            <p:nvPr/>
          </p:nvSpPr>
          <p:spPr>
            <a:xfrm>
              <a:off x="0" y="38417"/>
              <a:ext cx="1079500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7,8%</a:t>
              </a:r>
            </a:p>
          </p:txBody>
        </p:sp>
      </p:grpSp>
      <p:grpSp>
        <p:nvGrpSpPr>
          <p:cNvPr id="138" name="Gruppo"/>
          <p:cNvGrpSpPr/>
          <p:nvPr/>
        </p:nvGrpSpPr>
        <p:grpSpPr>
          <a:xfrm>
            <a:off x="6119812" y="4643437"/>
            <a:ext cx="1079501" cy="360363"/>
            <a:chOff x="0" y="0"/>
            <a:chExt cx="1079500" cy="360362"/>
          </a:xfrm>
        </p:grpSpPr>
        <p:sp>
          <p:nvSpPr>
            <p:cNvPr id="136" name="Rettangolo"/>
            <p:cNvSpPr/>
            <p:nvPr/>
          </p:nvSpPr>
          <p:spPr>
            <a:xfrm>
              <a:off x="0" y="0"/>
              <a:ext cx="1079500" cy="360363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spcBef>
                  <a:spcPts val="19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37" name="6,0%"/>
            <p:cNvSpPr txBox="1"/>
            <p:nvPr/>
          </p:nvSpPr>
          <p:spPr>
            <a:xfrm>
              <a:off x="0" y="39211"/>
              <a:ext cx="1079500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spcBef>
                  <a:spcPts val="7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6,0%</a:t>
              </a:r>
            </a:p>
          </p:txBody>
        </p:sp>
      </p:grpSp>
      <p:grpSp>
        <p:nvGrpSpPr>
          <p:cNvPr id="141" name="Gruppo"/>
          <p:cNvGrpSpPr/>
          <p:nvPr/>
        </p:nvGrpSpPr>
        <p:grpSpPr>
          <a:xfrm>
            <a:off x="7704137" y="4284662"/>
            <a:ext cx="1079501" cy="358776"/>
            <a:chOff x="0" y="0"/>
            <a:chExt cx="1079500" cy="358775"/>
          </a:xfrm>
        </p:grpSpPr>
        <p:sp>
          <p:nvSpPr>
            <p:cNvPr id="139" name="Rettangolo"/>
            <p:cNvSpPr/>
            <p:nvPr/>
          </p:nvSpPr>
          <p:spPr>
            <a:xfrm>
              <a:off x="0" y="0"/>
              <a:ext cx="1079500" cy="358775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0" name="65,1%"/>
            <p:cNvSpPr txBox="1"/>
            <p:nvPr/>
          </p:nvSpPr>
          <p:spPr>
            <a:xfrm>
              <a:off x="0" y="38417"/>
              <a:ext cx="1079500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spcBef>
                  <a:spcPts val="7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65,1%</a:t>
              </a:r>
            </a:p>
          </p:txBody>
        </p:sp>
      </p:grpSp>
      <p:grpSp>
        <p:nvGrpSpPr>
          <p:cNvPr id="144" name="Gruppo"/>
          <p:cNvGrpSpPr/>
          <p:nvPr/>
        </p:nvGrpSpPr>
        <p:grpSpPr>
          <a:xfrm>
            <a:off x="7704137" y="4643437"/>
            <a:ext cx="1079501" cy="360363"/>
            <a:chOff x="0" y="0"/>
            <a:chExt cx="1079500" cy="360362"/>
          </a:xfrm>
        </p:grpSpPr>
        <p:sp>
          <p:nvSpPr>
            <p:cNvPr id="142" name="Rettangolo"/>
            <p:cNvSpPr/>
            <p:nvPr/>
          </p:nvSpPr>
          <p:spPr>
            <a:xfrm>
              <a:off x="0" y="0"/>
              <a:ext cx="1079500" cy="360363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spcBef>
                  <a:spcPts val="19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3" name="69,3%"/>
            <p:cNvSpPr txBox="1"/>
            <p:nvPr/>
          </p:nvSpPr>
          <p:spPr>
            <a:xfrm>
              <a:off x="0" y="39211"/>
              <a:ext cx="1079500" cy="281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spcBef>
                  <a:spcPts val="700"/>
                </a:spcBef>
                <a:defRPr b="1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69,3%</a:t>
              </a:r>
            </a:p>
          </p:txBody>
        </p:sp>
      </p:grpSp>
      <p:pic>
        <p:nvPicPr>
          <p:cNvPr id="145" name="Gru" descr="Gru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45225" y="3203575"/>
            <a:ext cx="828675" cy="8286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8" name="Gruppo"/>
          <p:cNvGrpSpPr/>
          <p:nvPr/>
        </p:nvGrpSpPr>
        <p:grpSpPr>
          <a:xfrm>
            <a:off x="6081712" y="468312"/>
            <a:ext cx="1620838" cy="611189"/>
            <a:chOff x="0" y="0"/>
            <a:chExt cx="1620837" cy="611187"/>
          </a:xfrm>
        </p:grpSpPr>
        <p:sp>
          <p:nvSpPr>
            <p:cNvPr id="146" name="Rettangolo"/>
            <p:cNvSpPr/>
            <p:nvPr/>
          </p:nvSpPr>
          <p:spPr>
            <a:xfrm>
              <a:off x="0" y="0"/>
              <a:ext cx="1620838" cy="611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7" name="TERNI: VALORE AGGIUNTO PER SETTORE ECONOMICO"/>
            <p:cNvSpPr txBox="1"/>
            <p:nvPr/>
          </p:nvSpPr>
          <p:spPr>
            <a:xfrm>
              <a:off x="0" y="100647"/>
              <a:ext cx="1620838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TERNI: VALORE AGGIUNTO PER SETTORE ECONOMICO</a:t>
              </a:r>
            </a:p>
          </p:txBody>
        </p:sp>
      </p:grpSp>
      <p:sp>
        <p:nvSpPr>
          <p:cNvPr id="149" name="Rettangolo"/>
          <p:cNvSpPr/>
          <p:nvPr/>
        </p:nvSpPr>
        <p:spPr>
          <a:xfrm>
            <a:off x="6083300" y="1116012"/>
            <a:ext cx="2736850" cy="3924301"/>
          </a:xfrm>
          <a:prstGeom prst="rect">
            <a:avLst/>
          </a:prstGeom>
          <a:ln w="15875">
            <a:solidFill>
              <a:srgbClr val="002060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150" name="Call center" descr="Call cent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29550" y="3203575"/>
            <a:ext cx="828675" cy="82867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AGRICOLTURA"/>
          <p:cNvSpPr txBox="1"/>
          <p:nvPr/>
        </p:nvSpPr>
        <p:spPr>
          <a:xfrm>
            <a:off x="6119812" y="1983898"/>
            <a:ext cx="107950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spcBef>
                <a:spcPts val="600"/>
              </a:spcBef>
              <a:defRPr b="1" sz="1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AGRICOLTURA</a:t>
            </a:r>
          </a:p>
        </p:txBody>
      </p:sp>
      <p:sp>
        <p:nvSpPr>
          <p:cNvPr id="152" name="INDUSTRIA"/>
          <p:cNvSpPr txBox="1"/>
          <p:nvPr/>
        </p:nvSpPr>
        <p:spPr>
          <a:xfrm>
            <a:off x="7704137" y="1983898"/>
            <a:ext cx="107950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spcBef>
                <a:spcPts val="600"/>
              </a:spcBef>
              <a:defRPr b="1" sz="1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INDUSTRIA</a:t>
            </a:r>
          </a:p>
        </p:txBody>
      </p:sp>
      <p:sp>
        <p:nvSpPr>
          <p:cNvPr id="153" name="COSTRUZIONI"/>
          <p:cNvSpPr txBox="1"/>
          <p:nvPr/>
        </p:nvSpPr>
        <p:spPr>
          <a:xfrm>
            <a:off x="6119812" y="4036536"/>
            <a:ext cx="107950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spcBef>
                <a:spcPts val="600"/>
              </a:spcBef>
              <a:defRPr b="1" sz="1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COSTRUZIONI</a:t>
            </a:r>
          </a:p>
        </p:txBody>
      </p:sp>
      <p:sp>
        <p:nvSpPr>
          <p:cNvPr id="154" name="SERVIZI"/>
          <p:cNvSpPr txBox="1"/>
          <p:nvPr/>
        </p:nvSpPr>
        <p:spPr>
          <a:xfrm>
            <a:off x="7702550" y="4036536"/>
            <a:ext cx="107950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spcBef>
                <a:spcPts val="600"/>
              </a:spcBef>
              <a:defRPr b="1" sz="10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SERVIZI</a:t>
            </a:r>
          </a:p>
        </p:txBody>
      </p:sp>
      <p:pic>
        <p:nvPicPr>
          <p:cNvPr id="155" name="image.jpeg" descr="image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.pdf" descr="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0362" y="2411412"/>
            <a:ext cx="5040313" cy="1946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ROSPETTIVE ECONOMICHE"/>
          <p:cNvSpPr txBox="1"/>
          <p:nvPr/>
        </p:nvSpPr>
        <p:spPr>
          <a:xfrm>
            <a:off x="792162" y="1043622"/>
            <a:ext cx="755967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r">
              <a:spcBef>
                <a:spcPts val="1200"/>
              </a:spcBef>
              <a:defRPr b="1"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PROSPETTIVE ECONOMICHE</a:t>
            </a:r>
          </a:p>
        </p:txBody>
      </p:sp>
      <p:grpSp>
        <p:nvGrpSpPr>
          <p:cNvPr id="161" name="Gruppo"/>
          <p:cNvGrpSpPr/>
          <p:nvPr/>
        </p:nvGrpSpPr>
        <p:grpSpPr>
          <a:xfrm>
            <a:off x="792162" y="1800224"/>
            <a:ext cx="7559676" cy="2700339"/>
            <a:chOff x="0" y="0"/>
            <a:chExt cx="7559675" cy="2700337"/>
          </a:xfrm>
        </p:grpSpPr>
        <p:sp>
          <p:nvSpPr>
            <p:cNvPr id="159" name="Rettangolo"/>
            <p:cNvSpPr/>
            <p:nvPr/>
          </p:nvSpPr>
          <p:spPr>
            <a:xfrm>
              <a:off x="0" y="0"/>
              <a:ext cx="7559675" cy="2700338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900"/>
                </a:spcBef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60" name="LA DINAMICA ECONOMICA DELLA PROVINCIA DI TERNI È CONTRASSEGNATA DA UNA FLESSIONE DEL VALORE AGGIUNTO TRA IL 2008 E IL 2014 (-18%), PIÙ MARCATA RISPETTO AL TREND REGIONALE; TUTTAVIA, NEL QUINQUENNIO SUCCESSIVO LA CRESCITA DELL’ECONOMIA TERNANA (+7,3%) È STATA QUASI DOPPIA RISPETTO ALLA DINAMICA UMBRA.…"/>
            <p:cNvSpPr txBox="1"/>
            <p:nvPr/>
          </p:nvSpPr>
          <p:spPr>
            <a:xfrm>
              <a:off x="0" y="0"/>
              <a:ext cx="7559675" cy="2651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1450" indent="-171450">
                <a:spcBef>
                  <a:spcPts val="7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LA DINAMICA ECONOMICA DELLA PROVINCIA DI TERNI È CONTRASSEGNATA DA UNA FLESSIONE DEL VALORE AGGIUNTO TRA IL 2008 E IL 2014 (-18%), PIÙ MARCATA RISPETTO AL TREND REGIONALE; TUTTAVIA, NEL QUINQUENNIO SUCCESSIVO LA CRESCITA DELL’ECONOMIA TERNANA (+7,3%) È STATA QUASI DOPPIA RISPETTO ALLA DINAMICA UMBRA.</a:t>
              </a:r>
            </a:p>
            <a:p>
              <a:pPr marL="171450" indent="-171450">
                <a:spcBef>
                  <a:spcPts val="7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L’IMPATTO DELL’EMERGENZA CAUSATA DAL COVID-19 SULL’ECONOMIA DI TERNI SARÀ SENZA PRECEDENTI: NEL 2020 LA DINAMICA DEL VALORE AGGIUNTO POTREBBE FAR REGISTRARE UNA DIMINUZIONE DEL -10,6%, PER POI TORNARE A CRESCERE NEL 2021 (+6%).</a:t>
              </a:r>
            </a:p>
            <a:p>
              <a:pPr marL="171450" indent="-171450">
                <a:spcBef>
                  <a:spcPts val="7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SE QUESTE PREVISIONI FOSSERO CONFERMATE, IN DODICI ANNI (2008-2020) L’ECONOMIA DELLA PROVINCIA DI TERNI ARRETREREBBE DI OLTRE 21 PUNTI PERCENUTALI. </a:t>
              </a:r>
            </a:p>
            <a:p>
              <a:pPr marL="171450" indent="-171450">
                <a:spcBef>
                  <a:spcPts val="700"/>
                </a:spcBef>
                <a:buClr>
                  <a:srgbClr val="C00000"/>
                </a:buClr>
                <a:buSzPct val="100000"/>
                <a:buFont typeface="Century Gothic"/>
                <a:buChar char="▐"/>
                <a:defRPr b="1" sz="12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INDUSTRIA E COSTRUZIONI SARANNO I SETTORI PIÙ COLPITI, CON UN CALO DEL VALORE AGGIUNTO NEL 2020 DI ALMENO 15 PUNTI PERCENTUALI. TUTTAVIA, RISPETTO AL 2008, LE COSTRUZIONI PERDEREBBERO OLTRE IL 45% DEL PROPRIO VALORE AGGIUNTO, MENTRE L’INDUSTRIA QUASI IL 37%.</a:t>
              </a:r>
            </a:p>
          </p:txBody>
        </p:sp>
      </p:grpSp>
      <p:sp>
        <p:nvSpPr>
          <p:cNvPr id="162" name="Numero diapositiva"/>
          <p:cNvSpPr txBox="1"/>
          <p:nvPr>
            <p:ph type="sldNum" sz="quarter" idx="4294967295"/>
          </p:nvPr>
        </p:nvSpPr>
        <p:spPr>
          <a:xfrm>
            <a:off x="8933807" y="179387"/>
            <a:ext cx="175268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65" name="Gruppo"/>
          <p:cNvGrpSpPr/>
          <p:nvPr/>
        </p:nvGrpSpPr>
        <p:grpSpPr>
          <a:xfrm>
            <a:off x="0" y="0"/>
            <a:ext cx="792163" cy="1800225"/>
            <a:chOff x="0" y="0"/>
            <a:chExt cx="792162" cy="1800225"/>
          </a:xfrm>
        </p:grpSpPr>
        <p:sp>
          <p:nvSpPr>
            <p:cNvPr id="163" name="Rettangolo"/>
            <p:cNvSpPr/>
            <p:nvPr/>
          </p:nvSpPr>
          <p:spPr>
            <a:xfrm>
              <a:off x="0" y="0"/>
              <a:ext cx="792163" cy="18002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64" name="1"/>
            <p:cNvSpPr txBox="1"/>
            <p:nvPr/>
          </p:nvSpPr>
          <p:spPr>
            <a:xfrm>
              <a:off x="0" y="670242"/>
              <a:ext cx="79216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1</a:t>
              </a:r>
            </a:p>
          </p:txBody>
        </p:sp>
      </p:grpSp>
      <p:pic>
        <p:nvPicPr>
          <p:cNvPr id="16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uppo"/>
          <p:cNvGrpSpPr/>
          <p:nvPr/>
        </p:nvGrpSpPr>
        <p:grpSpPr>
          <a:xfrm>
            <a:off x="792162" y="1800225"/>
            <a:ext cx="7559676" cy="1044575"/>
            <a:chOff x="0" y="0"/>
            <a:chExt cx="7559675" cy="1044575"/>
          </a:xfrm>
        </p:grpSpPr>
        <p:sp>
          <p:nvSpPr>
            <p:cNvPr id="168" name="Rettangolo"/>
            <p:cNvSpPr/>
            <p:nvPr/>
          </p:nvSpPr>
          <p:spPr>
            <a:xfrm>
              <a:off x="0" y="0"/>
              <a:ext cx="7559675" cy="1044575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00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69" name="MERCATO DEL LAVORO"/>
            <p:cNvSpPr txBox="1"/>
            <p:nvPr/>
          </p:nvSpPr>
          <p:spPr>
            <a:xfrm>
              <a:off x="0" y="324167"/>
              <a:ext cx="7559675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200"/>
                </a:spcBef>
                <a:defRPr b="1" sz="2000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MERCATO DEL LAVORO</a:t>
              </a:r>
            </a:p>
          </p:txBody>
        </p:sp>
      </p:grpSp>
      <p:sp>
        <p:nvSpPr>
          <p:cNvPr id="171" name="Numero diapositiva"/>
          <p:cNvSpPr txBox="1"/>
          <p:nvPr>
            <p:ph type="sldNum" sz="quarter" idx="4294967295"/>
          </p:nvPr>
        </p:nvSpPr>
        <p:spPr>
          <a:xfrm>
            <a:off x="8933807" y="179387"/>
            <a:ext cx="175268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74" name="Gruppo"/>
          <p:cNvGrpSpPr/>
          <p:nvPr/>
        </p:nvGrpSpPr>
        <p:grpSpPr>
          <a:xfrm>
            <a:off x="0" y="0"/>
            <a:ext cx="792163" cy="1800225"/>
            <a:chOff x="0" y="0"/>
            <a:chExt cx="792162" cy="1800225"/>
          </a:xfrm>
        </p:grpSpPr>
        <p:sp>
          <p:nvSpPr>
            <p:cNvPr id="172" name="Rettangolo"/>
            <p:cNvSpPr/>
            <p:nvPr/>
          </p:nvSpPr>
          <p:spPr>
            <a:xfrm>
              <a:off x="0" y="0"/>
              <a:ext cx="792163" cy="18002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9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73" name="2"/>
            <p:cNvSpPr txBox="1"/>
            <p:nvPr/>
          </p:nvSpPr>
          <p:spPr>
            <a:xfrm>
              <a:off x="0" y="670242"/>
              <a:ext cx="79216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2</a:t>
              </a:r>
            </a:p>
          </p:txBody>
        </p:sp>
      </p:grpSp>
      <p:pic>
        <p:nvPicPr>
          <p:cNvPr id="175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Rettangolo"/>
          <p:cNvSpPr/>
          <p:nvPr/>
        </p:nvSpPr>
        <p:spPr>
          <a:xfrm>
            <a:off x="8351837" y="1803400"/>
            <a:ext cx="792163" cy="1044575"/>
          </a:xfrm>
          <a:prstGeom prst="rect">
            <a:avLst/>
          </a:prstGeom>
          <a:solidFill>
            <a:srgbClr val="DCE6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spcBef>
                <a:spcPts val="1900"/>
              </a:spcBef>
              <a:defRPr b="1" sz="2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77" name="Rettangolo"/>
          <p:cNvSpPr/>
          <p:nvPr/>
        </p:nvSpPr>
        <p:spPr>
          <a:xfrm>
            <a:off x="0" y="4284662"/>
            <a:ext cx="2232025" cy="858838"/>
          </a:xfrm>
          <a:prstGeom prst="rect">
            <a:avLst/>
          </a:prstGeom>
          <a:solidFill>
            <a:srgbClr val="DCE6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spcBef>
                <a:spcPts val="1900"/>
              </a:spcBef>
              <a:defRPr b="1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178" name="Pubblico di riferimento" descr="Pubblico di riferiment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162" y="2843212"/>
            <a:ext cx="1439863" cy="1441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Numero diapositiva"/>
          <p:cNvSpPr txBox="1"/>
          <p:nvPr>
            <p:ph type="sldNum" sz="quarter" idx="4294967295"/>
          </p:nvPr>
        </p:nvSpPr>
        <p:spPr>
          <a:xfrm>
            <a:off x="8933807" y="179387"/>
            <a:ext cx="175268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83" name="Gruppo"/>
          <p:cNvGrpSpPr/>
          <p:nvPr/>
        </p:nvGrpSpPr>
        <p:grpSpPr>
          <a:xfrm>
            <a:off x="666750" y="1439862"/>
            <a:ext cx="3238500" cy="252413"/>
            <a:chOff x="0" y="0"/>
            <a:chExt cx="3238500" cy="252412"/>
          </a:xfrm>
        </p:grpSpPr>
        <p:sp>
          <p:nvSpPr>
            <p:cNvPr id="181" name="Rettangolo"/>
            <p:cNvSpPr/>
            <p:nvPr/>
          </p:nvSpPr>
          <p:spPr>
            <a:xfrm>
              <a:off x="0" y="0"/>
              <a:ext cx="3238500" cy="252413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82" name="TASSO DI OCCUPAZIONE [15-64 ANNI]"/>
            <p:cNvSpPr txBox="1"/>
            <p:nvPr/>
          </p:nvSpPr>
          <p:spPr>
            <a:xfrm>
              <a:off x="0" y="10636"/>
              <a:ext cx="323850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TASSO DI OCCUPAZIONE [15-64 ANNI]</a:t>
              </a:r>
            </a:p>
          </p:txBody>
        </p:sp>
      </p:grpSp>
      <p:pic>
        <p:nvPicPr>
          <p:cNvPr id="18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Gruppo"/>
          <p:cNvGrpSpPr/>
          <p:nvPr/>
        </p:nvGrpSpPr>
        <p:grpSpPr>
          <a:xfrm>
            <a:off x="5238750" y="1439862"/>
            <a:ext cx="3238500" cy="252413"/>
            <a:chOff x="0" y="0"/>
            <a:chExt cx="3238500" cy="252412"/>
          </a:xfrm>
        </p:grpSpPr>
        <p:sp>
          <p:nvSpPr>
            <p:cNvPr id="185" name="Rettangolo"/>
            <p:cNvSpPr/>
            <p:nvPr/>
          </p:nvSpPr>
          <p:spPr>
            <a:xfrm>
              <a:off x="0" y="0"/>
              <a:ext cx="3238500" cy="252413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86" name="TASSO DI DISOCCUPAZIONE [15 ANNI E OLTRE]"/>
            <p:cNvSpPr txBox="1"/>
            <p:nvPr/>
          </p:nvSpPr>
          <p:spPr>
            <a:xfrm>
              <a:off x="0" y="10636"/>
              <a:ext cx="323850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TASSO DI DISOCCUPAZIONE [15 ANNI E OLTRE]</a:t>
              </a:r>
            </a:p>
          </p:txBody>
        </p:sp>
      </p:grpSp>
      <p:pic>
        <p:nvPicPr>
          <p:cNvPr id="18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575" y="1692275"/>
            <a:ext cx="3241675" cy="2751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38750" y="1692275"/>
            <a:ext cx="3236913" cy="275431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ELABORAZIONI SU DATI ISTAT"/>
          <p:cNvSpPr txBox="1"/>
          <p:nvPr/>
        </p:nvSpPr>
        <p:spPr>
          <a:xfrm>
            <a:off x="4067175" y="4747259"/>
            <a:ext cx="100806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ELABORAZIONI SU DATI ISTAT</a:t>
            </a:r>
          </a:p>
        </p:txBody>
      </p:sp>
      <p:grpSp>
        <p:nvGrpSpPr>
          <p:cNvPr id="193" name="Gruppo"/>
          <p:cNvGrpSpPr/>
          <p:nvPr/>
        </p:nvGrpSpPr>
        <p:grpSpPr>
          <a:xfrm>
            <a:off x="-1" y="71437"/>
            <a:ext cx="4572002" cy="720726"/>
            <a:chOff x="0" y="0"/>
            <a:chExt cx="4572000" cy="720725"/>
          </a:xfrm>
        </p:grpSpPr>
        <p:sp>
          <p:nvSpPr>
            <p:cNvPr id="191" name="Rettangolo"/>
            <p:cNvSpPr/>
            <p:nvPr/>
          </p:nvSpPr>
          <p:spPr>
            <a:xfrm>
              <a:off x="-1" y="0"/>
              <a:ext cx="4572002" cy="720725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06400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92" name="PERSISTE IL GAP DI TERNI RISPETTO ALLA MEDIA REGIONALE"/>
            <p:cNvSpPr txBox="1"/>
            <p:nvPr/>
          </p:nvSpPr>
          <p:spPr>
            <a:xfrm>
              <a:off x="-1" y="25082"/>
              <a:ext cx="4572002" cy="670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06400">
                <a:lnSpc>
                  <a:spcPct val="90000"/>
                </a:lnSpc>
                <a:buClr>
                  <a:srgbClr val="C00000"/>
                </a:buClr>
                <a:buSzPct val="100000"/>
                <a:buFont typeface="Century Gothic"/>
                <a:buChar char="▐"/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PERSISTE IL GAP DI TERNI RISPETTO ALLA MEDIA REGIONALE</a:t>
              </a:r>
            </a:p>
          </p:txBody>
        </p:sp>
      </p:grpSp>
      <p:grpSp>
        <p:nvGrpSpPr>
          <p:cNvPr id="209" name="Gruppo"/>
          <p:cNvGrpSpPr/>
          <p:nvPr/>
        </p:nvGrpSpPr>
        <p:grpSpPr>
          <a:xfrm>
            <a:off x="666749" y="4500562"/>
            <a:ext cx="3238502" cy="288926"/>
            <a:chOff x="0" y="0"/>
            <a:chExt cx="3238500" cy="288924"/>
          </a:xfrm>
        </p:grpSpPr>
        <p:grpSp>
          <p:nvGrpSpPr>
            <p:cNvPr id="196" name="Gruppo"/>
            <p:cNvGrpSpPr/>
            <p:nvPr/>
          </p:nvGrpSpPr>
          <p:grpSpPr>
            <a:xfrm>
              <a:off x="611999" y="0"/>
              <a:ext cx="612001" cy="288924"/>
              <a:chOff x="0" y="0"/>
              <a:chExt cx="611999" cy="288923"/>
            </a:xfrm>
          </p:grpSpPr>
          <p:sp>
            <p:nvSpPr>
              <p:cNvPr id="194" name="Rettangolo"/>
              <p:cNvSpPr/>
              <p:nvPr/>
            </p:nvSpPr>
            <p:spPr>
              <a:xfrm>
                <a:off x="0" y="0"/>
                <a:ext cx="612000" cy="288924"/>
              </a:xfrm>
              <a:prstGeom prst="rect">
                <a:avLst/>
              </a:prstGeom>
              <a:solidFill>
                <a:srgbClr val="DCE6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900"/>
                  </a:spcBef>
                  <a:defRPr b="1" sz="100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195" name="[2010]"/>
              <p:cNvSpPr txBox="1"/>
              <p:nvPr/>
            </p:nvSpPr>
            <p:spPr>
              <a:xfrm>
                <a:off x="0" y="22541"/>
                <a:ext cx="612000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spcBef>
                    <a:spcPts val="600"/>
                  </a:spcBef>
                  <a:defRPr b="1" sz="100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[2010]</a:t>
                </a:r>
              </a:p>
            </p:txBody>
          </p:sp>
        </p:grpSp>
        <p:grpSp>
          <p:nvGrpSpPr>
            <p:cNvPr id="199" name="Gruppo"/>
            <p:cNvGrpSpPr/>
            <p:nvPr/>
          </p:nvGrpSpPr>
          <p:grpSpPr>
            <a:xfrm>
              <a:off x="2626500" y="0"/>
              <a:ext cx="612001" cy="288924"/>
              <a:chOff x="0" y="0"/>
              <a:chExt cx="611999" cy="288923"/>
            </a:xfrm>
          </p:grpSpPr>
          <p:sp>
            <p:nvSpPr>
              <p:cNvPr id="197" name="Rettangolo"/>
              <p:cNvSpPr/>
              <p:nvPr/>
            </p:nvSpPr>
            <p:spPr>
              <a:xfrm>
                <a:off x="0" y="0"/>
                <a:ext cx="612000" cy="288924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1900"/>
                  </a:spcBef>
                  <a:defRPr b="1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198" name="61,1%"/>
              <p:cNvSpPr txBox="1"/>
              <p:nvPr/>
            </p:nvSpPr>
            <p:spPr>
              <a:xfrm>
                <a:off x="0" y="22541"/>
                <a:ext cx="612000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spcBef>
                    <a:spcPts val="600"/>
                  </a:spcBef>
                  <a:defRPr b="1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61,1%</a:t>
                </a:r>
              </a:p>
            </p:txBody>
          </p:sp>
        </p:grpSp>
        <p:grpSp>
          <p:nvGrpSpPr>
            <p:cNvPr id="202" name="Gruppo"/>
            <p:cNvGrpSpPr/>
            <p:nvPr/>
          </p:nvGrpSpPr>
          <p:grpSpPr>
            <a:xfrm>
              <a:off x="-1" y="1"/>
              <a:ext cx="612001" cy="288924"/>
              <a:chOff x="0" y="0"/>
              <a:chExt cx="611999" cy="288923"/>
            </a:xfrm>
          </p:grpSpPr>
          <p:sp>
            <p:nvSpPr>
              <p:cNvPr id="200" name="Rettangolo"/>
              <p:cNvSpPr/>
              <p:nvPr/>
            </p:nvSpPr>
            <p:spPr>
              <a:xfrm>
                <a:off x="0" y="0"/>
                <a:ext cx="612000" cy="288924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1900"/>
                  </a:spcBef>
                  <a:defRPr b="1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201" name="59,7%"/>
              <p:cNvSpPr txBox="1"/>
              <p:nvPr/>
            </p:nvSpPr>
            <p:spPr>
              <a:xfrm>
                <a:off x="0" y="22541"/>
                <a:ext cx="612000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spcBef>
                    <a:spcPts val="600"/>
                  </a:spcBef>
                  <a:defRPr b="1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59,7%</a:t>
                </a:r>
              </a:p>
            </p:txBody>
          </p:sp>
        </p:grpSp>
        <p:grpSp>
          <p:nvGrpSpPr>
            <p:cNvPr id="205" name="Gruppo"/>
            <p:cNvGrpSpPr/>
            <p:nvPr/>
          </p:nvGrpSpPr>
          <p:grpSpPr>
            <a:xfrm>
              <a:off x="2014500" y="0"/>
              <a:ext cx="612001" cy="288924"/>
              <a:chOff x="0" y="0"/>
              <a:chExt cx="611999" cy="288923"/>
            </a:xfrm>
          </p:grpSpPr>
          <p:sp>
            <p:nvSpPr>
              <p:cNvPr id="203" name="Rettangolo"/>
              <p:cNvSpPr/>
              <p:nvPr/>
            </p:nvSpPr>
            <p:spPr>
              <a:xfrm>
                <a:off x="0" y="0"/>
                <a:ext cx="612000" cy="288924"/>
              </a:xfrm>
              <a:prstGeom prst="rect">
                <a:avLst/>
              </a:prstGeom>
              <a:solidFill>
                <a:srgbClr val="DCE6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>
                  <a:spcBef>
                    <a:spcPts val="1900"/>
                  </a:spcBef>
                  <a:defRPr b="1" sz="100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204" name="[2019]"/>
              <p:cNvSpPr txBox="1"/>
              <p:nvPr/>
            </p:nvSpPr>
            <p:spPr>
              <a:xfrm>
                <a:off x="0" y="22541"/>
                <a:ext cx="612000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r">
                  <a:spcBef>
                    <a:spcPts val="600"/>
                  </a:spcBef>
                  <a:defRPr b="1" sz="100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[2019]</a:t>
                </a:r>
              </a:p>
            </p:txBody>
          </p:sp>
        </p:grpSp>
        <p:grpSp>
          <p:nvGrpSpPr>
            <p:cNvPr id="208" name="Gruppo"/>
            <p:cNvGrpSpPr/>
            <p:nvPr/>
          </p:nvGrpSpPr>
          <p:grpSpPr>
            <a:xfrm>
              <a:off x="1222499" y="0"/>
              <a:ext cx="792002" cy="288924"/>
              <a:chOff x="0" y="0"/>
              <a:chExt cx="792000" cy="288923"/>
            </a:xfrm>
          </p:grpSpPr>
          <p:sp>
            <p:nvSpPr>
              <p:cNvPr id="206" name="Rettangolo"/>
              <p:cNvSpPr/>
              <p:nvPr/>
            </p:nvSpPr>
            <p:spPr>
              <a:xfrm>
                <a:off x="0" y="0"/>
                <a:ext cx="792001" cy="288924"/>
              </a:xfrm>
              <a:prstGeom prst="rect">
                <a:avLst/>
              </a:pr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1900"/>
                  </a:spcBef>
                  <a:defRPr b="1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207" name="TERNI"/>
              <p:cNvSpPr txBox="1"/>
              <p:nvPr/>
            </p:nvSpPr>
            <p:spPr>
              <a:xfrm>
                <a:off x="0" y="22541"/>
                <a:ext cx="792001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spcBef>
                    <a:spcPts val="600"/>
                  </a:spcBef>
                  <a:defRPr b="1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TERNI</a:t>
                </a:r>
              </a:p>
            </p:txBody>
          </p:sp>
        </p:grpSp>
      </p:grpSp>
      <p:grpSp>
        <p:nvGrpSpPr>
          <p:cNvPr id="225" name="Gruppo"/>
          <p:cNvGrpSpPr/>
          <p:nvPr/>
        </p:nvGrpSpPr>
        <p:grpSpPr>
          <a:xfrm>
            <a:off x="5237162" y="4500562"/>
            <a:ext cx="3238501" cy="288926"/>
            <a:chOff x="0" y="0"/>
            <a:chExt cx="3238500" cy="288924"/>
          </a:xfrm>
        </p:grpSpPr>
        <p:grpSp>
          <p:nvGrpSpPr>
            <p:cNvPr id="212" name="Gruppo"/>
            <p:cNvGrpSpPr/>
            <p:nvPr/>
          </p:nvGrpSpPr>
          <p:grpSpPr>
            <a:xfrm>
              <a:off x="611999" y="0"/>
              <a:ext cx="612001" cy="288924"/>
              <a:chOff x="0" y="0"/>
              <a:chExt cx="611999" cy="288923"/>
            </a:xfrm>
          </p:grpSpPr>
          <p:sp>
            <p:nvSpPr>
              <p:cNvPr id="210" name="Rettangolo"/>
              <p:cNvSpPr/>
              <p:nvPr/>
            </p:nvSpPr>
            <p:spPr>
              <a:xfrm>
                <a:off x="0" y="0"/>
                <a:ext cx="612000" cy="288924"/>
              </a:xfrm>
              <a:prstGeom prst="rect">
                <a:avLst/>
              </a:prstGeom>
              <a:solidFill>
                <a:srgbClr val="DCE6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900"/>
                  </a:spcBef>
                  <a:defRPr b="1" sz="100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211" name="[2010]"/>
              <p:cNvSpPr txBox="1"/>
              <p:nvPr/>
            </p:nvSpPr>
            <p:spPr>
              <a:xfrm>
                <a:off x="0" y="22541"/>
                <a:ext cx="612000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spcBef>
                    <a:spcPts val="600"/>
                  </a:spcBef>
                  <a:defRPr b="1" sz="100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[2010]</a:t>
                </a:r>
              </a:p>
            </p:txBody>
          </p:sp>
        </p:grpSp>
        <p:grpSp>
          <p:nvGrpSpPr>
            <p:cNvPr id="215" name="Gruppo"/>
            <p:cNvGrpSpPr/>
            <p:nvPr/>
          </p:nvGrpSpPr>
          <p:grpSpPr>
            <a:xfrm>
              <a:off x="2626500" y="0"/>
              <a:ext cx="612001" cy="288924"/>
              <a:chOff x="0" y="0"/>
              <a:chExt cx="611999" cy="288923"/>
            </a:xfrm>
          </p:grpSpPr>
          <p:sp>
            <p:nvSpPr>
              <p:cNvPr id="213" name="Rettangolo"/>
              <p:cNvSpPr/>
              <p:nvPr/>
            </p:nvSpPr>
            <p:spPr>
              <a:xfrm>
                <a:off x="0" y="0"/>
                <a:ext cx="612000" cy="288924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1900"/>
                  </a:spcBef>
                  <a:defRPr b="1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214" name="10,4%"/>
              <p:cNvSpPr txBox="1"/>
              <p:nvPr/>
            </p:nvSpPr>
            <p:spPr>
              <a:xfrm>
                <a:off x="0" y="22541"/>
                <a:ext cx="612000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spcBef>
                    <a:spcPts val="600"/>
                  </a:spcBef>
                  <a:defRPr b="1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10,4%</a:t>
                </a:r>
              </a:p>
            </p:txBody>
          </p:sp>
        </p:grpSp>
        <p:grpSp>
          <p:nvGrpSpPr>
            <p:cNvPr id="218" name="Gruppo"/>
            <p:cNvGrpSpPr/>
            <p:nvPr/>
          </p:nvGrpSpPr>
          <p:grpSpPr>
            <a:xfrm>
              <a:off x="-1" y="1"/>
              <a:ext cx="612001" cy="288924"/>
              <a:chOff x="0" y="0"/>
              <a:chExt cx="611999" cy="288923"/>
            </a:xfrm>
          </p:grpSpPr>
          <p:sp>
            <p:nvSpPr>
              <p:cNvPr id="216" name="Rettangolo"/>
              <p:cNvSpPr/>
              <p:nvPr/>
            </p:nvSpPr>
            <p:spPr>
              <a:xfrm>
                <a:off x="0" y="0"/>
                <a:ext cx="612000" cy="288924"/>
              </a:xfrm>
              <a:prstGeom prst="rect">
                <a:avLst/>
              </a:prstGeom>
              <a:solidFill>
                <a:srgbClr val="0020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1900"/>
                  </a:spcBef>
                  <a:defRPr b="1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217" name="5,9%"/>
              <p:cNvSpPr txBox="1"/>
              <p:nvPr/>
            </p:nvSpPr>
            <p:spPr>
              <a:xfrm>
                <a:off x="0" y="22541"/>
                <a:ext cx="612000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spcBef>
                    <a:spcPts val="600"/>
                  </a:spcBef>
                  <a:defRPr b="1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5,9%</a:t>
                </a:r>
              </a:p>
            </p:txBody>
          </p:sp>
        </p:grpSp>
        <p:grpSp>
          <p:nvGrpSpPr>
            <p:cNvPr id="221" name="Gruppo"/>
            <p:cNvGrpSpPr/>
            <p:nvPr/>
          </p:nvGrpSpPr>
          <p:grpSpPr>
            <a:xfrm>
              <a:off x="2014500" y="0"/>
              <a:ext cx="612001" cy="288924"/>
              <a:chOff x="0" y="0"/>
              <a:chExt cx="611999" cy="288923"/>
            </a:xfrm>
          </p:grpSpPr>
          <p:sp>
            <p:nvSpPr>
              <p:cNvPr id="219" name="Rettangolo"/>
              <p:cNvSpPr/>
              <p:nvPr/>
            </p:nvSpPr>
            <p:spPr>
              <a:xfrm>
                <a:off x="0" y="0"/>
                <a:ext cx="612000" cy="288924"/>
              </a:xfrm>
              <a:prstGeom prst="rect">
                <a:avLst/>
              </a:prstGeom>
              <a:solidFill>
                <a:srgbClr val="DCE6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>
                  <a:spcBef>
                    <a:spcPts val="1900"/>
                  </a:spcBef>
                  <a:defRPr b="1" sz="100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220" name="[2019]"/>
              <p:cNvSpPr txBox="1"/>
              <p:nvPr/>
            </p:nvSpPr>
            <p:spPr>
              <a:xfrm>
                <a:off x="0" y="22541"/>
                <a:ext cx="612000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r">
                  <a:spcBef>
                    <a:spcPts val="600"/>
                  </a:spcBef>
                  <a:defRPr b="1" sz="100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[2019]</a:t>
                </a:r>
              </a:p>
            </p:txBody>
          </p:sp>
        </p:grpSp>
        <p:grpSp>
          <p:nvGrpSpPr>
            <p:cNvPr id="224" name="Gruppo"/>
            <p:cNvGrpSpPr/>
            <p:nvPr/>
          </p:nvGrpSpPr>
          <p:grpSpPr>
            <a:xfrm>
              <a:off x="1222499" y="0"/>
              <a:ext cx="792002" cy="288924"/>
              <a:chOff x="0" y="0"/>
              <a:chExt cx="792000" cy="288923"/>
            </a:xfrm>
          </p:grpSpPr>
          <p:sp>
            <p:nvSpPr>
              <p:cNvPr id="222" name="Rettangolo"/>
              <p:cNvSpPr/>
              <p:nvPr/>
            </p:nvSpPr>
            <p:spPr>
              <a:xfrm>
                <a:off x="0" y="0"/>
                <a:ext cx="792001" cy="288924"/>
              </a:xfrm>
              <a:prstGeom prst="rect">
                <a:avLst/>
              </a:pr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1900"/>
                  </a:spcBef>
                  <a:defRPr b="1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223" name="TERNI"/>
              <p:cNvSpPr txBox="1"/>
              <p:nvPr/>
            </p:nvSpPr>
            <p:spPr>
              <a:xfrm>
                <a:off x="0" y="22541"/>
                <a:ext cx="792001" cy="243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spcBef>
                    <a:spcPts val="600"/>
                  </a:spcBef>
                  <a:defRPr b="1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TERNI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362" y="360362"/>
            <a:ext cx="3884613" cy="2271713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Numero diapositiva"/>
          <p:cNvSpPr txBox="1"/>
          <p:nvPr>
            <p:ph type="sldNum" sz="quarter" idx="4294967295"/>
          </p:nvPr>
        </p:nvSpPr>
        <p:spPr>
          <a:xfrm>
            <a:off x="8933807" y="179387"/>
            <a:ext cx="175268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1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231" name="Gruppo"/>
          <p:cNvGrpSpPr/>
          <p:nvPr/>
        </p:nvGrpSpPr>
        <p:grpSpPr>
          <a:xfrm>
            <a:off x="360362" y="360362"/>
            <a:ext cx="3884613" cy="252413"/>
            <a:chOff x="0" y="0"/>
            <a:chExt cx="3884612" cy="252412"/>
          </a:xfrm>
        </p:grpSpPr>
        <p:sp>
          <p:nvSpPr>
            <p:cNvPr id="229" name="Rettangolo"/>
            <p:cNvSpPr/>
            <p:nvPr/>
          </p:nvSpPr>
          <p:spPr>
            <a:xfrm>
              <a:off x="0" y="0"/>
              <a:ext cx="3884613" cy="252413"/>
            </a:xfrm>
            <a:prstGeom prst="rect">
              <a:avLst/>
            </a:prstGeom>
            <a:solidFill>
              <a:srgbClr val="DCE6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30" name="NUMERO DI OCCUPATI IN PROVINCIA DI TERNI"/>
            <p:cNvSpPr txBox="1"/>
            <p:nvPr/>
          </p:nvSpPr>
          <p:spPr>
            <a:xfrm>
              <a:off x="0" y="10636"/>
              <a:ext cx="3884613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NUMERO DI OCCUPATI IN PROVINCIA DI TERNI</a:t>
              </a:r>
            </a:p>
          </p:txBody>
        </p:sp>
      </p:grpSp>
      <p:sp>
        <p:nvSpPr>
          <p:cNvPr id="232" name="ELABORAZIONI SU DATI ISTAT"/>
          <p:cNvSpPr txBox="1"/>
          <p:nvPr/>
        </p:nvSpPr>
        <p:spPr>
          <a:xfrm>
            <a:off x="360362" y="4793297"/>
            <a:ext cx="3962401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ELABORAZIONI SU DATI ISTAT</a:t>
            </a:r>
          </a:p>
        </p:txBody>
      </p:sp>
      <p:grpSp>
        <p:nvGrpSpPr>
          <p:cNvPr id="235" name="Gruppo"/>
          <p:cNvGrpSpPr/>
          <p:nvPr/>
        </p:nvGrpSpPr>
        <p:grpSpPr>
          <a:xfrm>
            <a:off x="5364162" y="777875"/>
            <a:ext cx="3779838" cy="1079500"/>
            <a:chOff x="0" y="0"/>
            <a:chExt cx="3779837" cy="1079500"/>
          </a:xfrm>
        </p:grpSpPr>
        <p:sp>
          <p:nvSpPr>
            <p:cNvPr id="233" name="Rettangolo"/>
            <p:cNvSpPr/>
            <p:nvPr/>
          </p:nvSpPr>
          <p:spPr>
            <a:xfrm>
              <a:off x="0" y="0"/>
              <a:ext cx="3779838" cy="1079500"/>
            </a:xfrm>
            <a:prstGeom prst="rect">
              <a:avLst/>
            </a:prstGeom>
            <a:solidFill>
              <a:srgbClr val="507D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06400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34" name="NELLE COSTRUZIONI OCCUPAZIONE IN CALO DEL 26% IN NOVE ANNI"/>
            <p:cNvSpPr txBox="1"/>
            <p:nvPr/>
          </p:nvSpPr>
          <p:spPr>
            <a:xfrm>
              <a:off x="0" y="67310"/>
              <a:ext cx="3779838" cy="944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342900" indent="-342900" defTabSz="406400">
                <a:lnSpc>
                  <a:spcPct val="90000"/>
                </a:lnSpc>
                <a:buClr>
                  <a:srgbClr val="C00000"/>
                </a:buClr>
                <a:buSzPct val="100000"/>
                <a:buFont typeface="Century Gothic"/>
                <a:buChar char="▐"/>
                <a:defRPr b="1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NELLE COSTRUZIONI OCCUPAZIONE IN CALO DEL 26% IN NOVE ANNI</a:t>
              </a:r>
            </a:p>
          </p:txBody>
        </p:sp>
      </p:grpSp>
      <p:grpSp>
        <p:nvGrpSpPr>
          <p:cNvPr id="247" name="Gruppo"/>
          <p:cNvGrpSpPr/>
          <p:nvPr/>
        </p:nvGrpSpPr>
        <p:grpSpPr>
          <a:xfrm>
            <a:off x="5364162" y="2319337"/>
            <a:ext cx="3779838" cy="1765301"/>
            <a:chOff x="0" y="0"/>
            <a:chExt cx="3779837" cy="1765300"/>
          </a:xfrm>
        </p:grpSpPr>
        <p:sp>
          <p:nvSpPr>
            <p:cNvPr id="236" name="NOTA: VARIAZIONE RISPETTO ALLO STESSO PERIODO DEL 2019…"/>
            <p:cNvSpPr txBox="1"/>
            <p:nvPr/>
          </p:nvSpPr>
          <p:spPr>
            <a:xfrm>
              <a:off x="1584325" y="1165859"/>
              <a:ext cx="2195513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/>
            <a:p>
              <a:pPr>
                <a:defRPr b="1" sz="8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NOTA: VARIAZIONE RISPETTO ALLO STESSO PERIODO DEL 2019</a:t>
              </a:r>
            </a:p>
            <a:p>
              <a:pPr>
                <a:defRPr sz="8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>
                <a:defRPr sz="8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ELABORAZIONI SU DATI ISTAT</a:t>
              </a:r>
            </a:p>
          </p:txBody>
        </p:sp>
        <p:grpSp>
          <p:nvGrpSpPr>
            <p:cNvPr id="239" name="Gruppo"/>
            <p:cNvGrpSpPr/>
            <p:nvPr/>
          </p:nvGrpSpPr>
          <p:grpSpPr>
            <a:xfrm>
              <a:off x="1584325" y="576261"/>
              <a:ext cx="720726" cy="431801"/>
              <a:chOff x="0" y="0"/>
              <a:chExt cx="720725" cy="431800"/>
            </a:xfrm>
          </p:grpSpPr>
          <p:sp>
            <p:nvSpPr>
              <p:cNvPr id="237" name="Rettangolo"/>
              <p:cNvSpPr/>
              <p:nvPr/>
            </p:nvSpPr>
            <p:spPr>
              <a:xfrm>
                <a:off x="0" y="0"/>
                <a:ext cx="720726" cy="431800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Bef>
                    <a:spcPts val="1900"/>
                  </a:spcBef>
                  <a:def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238" name="-2,5%"/>
              <p:cNvSpPr txBox="1"/>
              <p:nvPr/>
            </p:nvSpPr>
            <p:spPr>
              <a:xfrm>
                <a:off x="0" y="74930"/>
                <a:ext cx="720726" cy="2819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spcBef>
                    <a:spcPts val="700"/>
                  </a:spcBef>
                  <a:defRPr b="1" sz="12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-2,5%</a:t>
                </a:r>
              </a:p>
            </p:txBody>
          </p:sp>
        </p:grpSp>
        <p:grpSp>
          <p:nvGrpSpPr>
            <p:cNvPr id="242" name="Gruppo"/>
            <p:cNvGrpSpPr/>
            <p:nvPr/>
          </p:nvGrpSpPr>
          <p:grpSpPr>
            <a:xfrm>
              <a:off x="2339975" y="576261"/>
              <a:ext cx="1439863" cy="431801"/>
              <a:chOff x="0" y="0"/>
              <a:chExt cx="1439862" cy="431800"/>
            </a:xfrm>
          </p:grpSpPr>
          <p:sp>
            <p:nvSpPr>
              <p:cNvPr id="240" name="Rettangolo"/>
              <p:cNvSpPr/>
              <p:nvPr/>
            </p:nvSpPr>
            <p:spPr>
              <a:xfrm>
                <a:off x="-1" y="0"/>
                <a:ext cx="1439864" cy="431800"/>
              </a:xfrm>
              <a:prstGeom prst="rect">
                <a:avLst/>
              </a:prstGeom>
              <a:solidFill>
                <a:srgbClr val="DCE6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b="1" sz="80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241" name="OCCUPAZIONE…"/>
              <p:cNvSpPr txBox="1"/>
              <p:nvPr/>
            </p:nvSpPr>
            <p:spPr>
              <a:xfrm>
                <a:off x="-1" y="30479"/>
                <a:ext cx="1439864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>
                  <a:defRPr b="1" sz="100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OCCUPAZIONE</a:t>
                </a:r>
              </a:p>
              <a:p>
                <a:pPr>
                  <a:defRPr b="1" sz="80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[MAR-MAG 2020]</a:t>
                </a:r>
              </a:p>
            </p:txBody>
          </p:sp>
        </p:grpSp>
        <p:sp>
          <p:nvSpPr>
            <p:cNvPr id="243" name="EFFETTI DEL LOCKDOWN SULL’OCCUPAZIONE A LIVELLO NAZIONALE"/>
            <p:cNvSpPr txBox="1"/>
            <p:nvPr/>
          </p:nvSpPr>
          <p:spPr>
            <a:xfrm>
              <a:off x="1584325" y="14604"/>
              <a:ext cx="2195513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marL="171450" indent="-171450">
                <a:buClr>
                  <a:srgbClr val="C00000"/>
                </a:buClr>
                <a:buSzPct val="100000"/>
                <a:buFont typeface="Century Gothic"/>
                <a:buChar char="▐"/>
                <a:defRPr b="1" sz="9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EFFETTI DEL LOCKDOWN SULL’OCCUPAZIONE A LIVELLO NAZIONALE</a:t>
              </a:r>
            </a:p>
          </p:txBody>
        </p:sp>
        <p:grpSp>
          <p:nvGrpSpPr>
            <p:cNvPr id="246" name="Gruppo"/>
            <p:cNvGrpSpPr/>
            <p:nvPr/>
          </p:nvGrpSpPr>
          <p:grpSpPr>
            <a:xfrm>
              <a:off x="0" y="-1"/>
              <a:ext cx="1547813" cy="1763714"/>
              <a:chOff x="0" y="0"/>
              <a:chExt cx="1547812" cy="1763712"/>
            </a:xfrm>
          </p:grpSpPr>
          <p:sp>
            <p:nvSpPr>
              <p:cNvPr id="244" name="Rettangolo"/>
              <p:cNvSpPr/>
              <p:nvPr/>
            </p:nvSpPr>
            <p:spPr>
              <a:xfrm>
                <a:off x="0" y="0"/>
                <a:ext cx="1547813" cy="1763713"/>
              </a:xfrm>
              <a:prstGeom prst="rect">
                <a:avLst/>
              </a:prstGeom>
              <a:solidFill>
                <a:srgbClr val="DCE6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="1" i="1" sz="90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245" name="L’IMPATTO DEL COVID SULL’OCCUPAZIONE SI MANIFESTERÀ PIENAMENTE A PARTIRE DAI PROSSIMI MESI. TUTTAVIA, IN ITALIA, DURANTE IL LOCKDOWN IL NUMERO DI OCCUPATI È GIÀ DIMINUITO DEL 2,5%."/>
              <p:cNvSpPr txBox="1"/>
              <p:nvPr/>
            </p:nvSpPr>
            <p:spPr>
              <a:xfrm>
                <a:off x="0" y="0"/>
                <a:ext cx="1547813" cy="1628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marL="171450" indent="-171450">
                  <a:buClr>
                    <a:srgbClr val="C00000"/>
                  </a:buClr>
                  <a:buSzPct val="100000"/>
                  <a:buFont typeface="Century Gothic"/>
                  <a:buChar char="▐"/>
                  <a:defRPr b="1" i="1" sz="900">
                    <a:solidFill>
                      <a:srgbClr val="00206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pPr/>
                <a:r>
                  <a:t>L’IMPATTO DEL COVID SULL’OCCUPAZIONE SI MANIFESTERÀ PIENAMENTE A PARTIRE DAI PROSSIMI MESI. TUTTAVIA, IN ITALIA, DURANTE IL LOCKDOWN IL NUMERO DI OCCUPATI È GIÀ DIMINUITO DEL 2,5%.</a:t>
                </a:r>
              </a:p>
            </p:txBody>
          </p:sp>
        </p:grpSp>
      </p:grpSp>
      <p:pic>
        <p:nvPicPr>
          <p:cNvPr id="248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9425" y="0"/>
            <a:ext cx="612775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362" y="2879725"/>
            <a:ext cx="3962401" cy="1665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l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